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257" r:id="rId2"/>
    <p:sldId id="287" r:id="rId3"/>
    <p:sldId id="284" r:id="rId4"/>
    <p:sldId id="288" r:id="rId5"/>
    <p:sldId id="292" r:id="rId6"/>
    <p:sldId id="289" r:id="rId7"/>
    <p:sldId id="293" r:id="rId8"/>
    <p:sldId id="294" r:id="rId9"/>
    <p:sldId id="300" r:id="rId10"/>
    <p:sldId id="303" r:id="rId11"/>
    <p:sldId id="301" r:id="rId12"/>
    <p:sldId id="271" r:id="rId13"/>
    <p:sldId id="273" r:id="rId14"/>
    <p:sldId id="274" r:id="rId15"/>
    <p:sldId id="275" r:id="rId16"/>
    <p:sldId id="276" r:id="rId17"/>
    <p:sldId id="277" r:id="rId18"/>
    <p:sldId id="278" r:id="rId19"/>
    <p:sldId id="281" r:id="rId20"/>
    <p:sldId id="295" r:id="rId21"/>
    <p:sldId id="296" r:id="rId22"/>
    <p:sldId id="282" r:id="rId23"/>
  </p:sldIdLst>
  <p:sldSz cx="9144000" cy="6858000" type="screen4x3"/>
  <p:notesSz cx="6807200" cy="99393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8AFF"/>
    <a:srgbClr val="5D84FF"/>
    <a:srgbClr val="4773FF"/>
    <a:srgbClr val="003366"/>
    <a:srgbClr val="FFFF00"/>
    <a:srgbClr val="CCFF33"/>
    <a:srgbClr val="FF00FF"/>
    <a:srgbClr val="16E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80866" autoAdjust="0"/>
  </p:normalViewPr>
  <p:slideViewPr>
    <p:cSldViewPr>
      <p:cViewPr>
        <p:scale>
          <a:sx n="90" d="100"/>
          <a:sy n="90"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126"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C9BB2-31FC-4F54-8EB7-0ABAD3EFDC2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AU"/>
        </a:p>
      </dgm:t>
    </dgm:pt>
    <dgm:pt modelId="{E4B0890F-7DBC-4506-9764-FE828CA5524A}">
      <dgm:prSet phldrT="[Text]"/>
      <dgm:spPr>
        <a:solidFill>
          <a:schemeClr val="bg1"/>
        </a:solidFill>
      </dgm:spPr>
      <dgm:t>
        <a:bodyPr/>
        <a:lstStyle/>
        <a:p>
          <a:r>
            <a:rPr lang="en-AU" b="1" dirty="0" smtClean="0">
              <a:solidFill>
                <a:schemeClr val="tx1"/>
              </a:solidFill>
              <a:latin typeface="Arial" pitchFamily="34" charset="0"/>
              <a:cs typeface="Arial" pitchFamily="34" charset="0"/>
            </a:rPr>
            <a:t>What QUT offers you</a:t>
          </a:r>
          <a:endParaRPr lang="en-AU" b="1" dirty="0">
            <a:solidFill>
              <a:schemeClr val="tx1"/>
            </a:solidFill>
            <a:latin typeface="Arial" pitchFamily="34" charset="0"/>
            <a:cs typeface="Arial" pitchFamily="34" charset="0"/>
          </a:endParaRPr>
        </a:p>
      </dgm:t>
    </dgm:pt>
    <dgm:pt modelId="{01F79EB4-F913-4BEA-B32D-6A858EC82CC8}" type="parTrans" cxnId="{1C967DB0-69C4-4A59-B075-F016E50F8FC6}">
      <dgm:prSet/>
      <dgm:spPr/>
      <dgm:t>
        <a:bodyPr/>
        <a:lstStyle/>
        <a:p>
          <a:endParaRPr lang="en-AU"/>
        </a:p>
      </dgm:t>
    </dgm:pt>
    <dgm:pt modelId="{BE98D06C-4979-45B7-95C9-0CE429F38352}" type="sibTrans" cxnId="{1C967DB0-69C4-4A59-B075-F016E50F8FC6}">
      <dgm:prSet/>
      <dgm:spPr/>
      <dgm:t>
        <a:bodyPr/>
        <a:lstStyle/>
        <a:p>
          <a:endParaRPr lang="en-AU"/>
        </a:p>
      </dgm:t>
    </dgm:pt>
    <dgm:pt modelId="{E5EDDC8E-4149-404C-8B2F-F6514B88251B}">
      <dgm:prSet custT="1"/>
      <dgm:spPr>
        <a:solidFill>
          <a:schemeClr val="bg1"/>
        </a:solidFill>
      </dgm:spPr>
      <dgm:t>
        <a:bodyPr/>
        <a:lstStyle/>
        <a:p>
          <a:pPr>
            <a:lnSpc>
              <a:spcPts val="1500"/>
            </a:lnSpc>
          </a:pPr>
          <a:r>
            <a:rPr lang="en-AU" sz="1300" b="1" dirty="0" smtClean="0">
              <a:solidFill>
                <a:schemeClr val="tx1"/>
              </a:solidFill>
              <a:latin typeface="Arial" pitchFamily="34" charset="0"/>
              <a:cs typeface="Arial" pitchFamily="34" charset="0"/>
            </a:rPr>
            <a:t>Only university in Queensland with two inner-city Brisbane campuses</a:t>
          </a:r>
          <a:endParaRPr lang="en-AU" sz="1300" b="1" dirty="0">
            <a:solidFill>
              <a:schemeClr val="tx1"/>
            </a:solidFill>
            <a:latin typeface="Arial" pitchFamily="34" charset="0"/>
            <a:cs typeface="Arial" pitchFamily="34" charset="0"/>
          </a:endParaRPr>
        </a:p>
      </dgm:t>
    </dgm:pt>
    <dgm:pt modelId="{3CA51B0A-C0A4-4EAF-95F1-D8C2A8407B18}" type="parTrans" cxnId="{F7826E7B-B619-4E43-A865-0692215ACCD4}">
      <dgm:prSet/>
      <dgm:spPr>
        <a:ln w="63500">
          <a:solidFill>
            <a:schemeClr val="bg1"/>
          </a:solidFill>
        </a:ln>
      </dgm:spPr>
      <dgm:t>
        <a:bodyPr/>
        <a:lstStyle/>
        <a:p>
          <a:endParaRPr lang="en-AU" dirty="0"/>
        </a:p>
      </dgm:t>
    </dgm:pt>
    <dgm:pt modelId="{403E4978-BABA-4F56-9BBC-EABB8BEC6D4F}" type="sibTrans" cxnId="{F7826E7B-B619-4E43-A865-0692215ACCD4}">
      <dgm:prSet/>
      <dgm:spPr/>
      <dgm:t>
        <a:bodyPr/>
        <a:lstStyle/>
        <a:p>
          <a:endParaRPr lang="en-AU"/>
        </a:p>
      </dgm:t>
    </dgm:pt>
    <dgm:pt modelId="{E26607CA-4CFB-4ABC-82FB-30FD006D416D}">
      <dgm:prSet custT="1"/>
      <dgm:spPr>
        <a:solidFill>
          <a:schemeClr val="bg1"/>
        </a:solidFill>
      </dgm:spPr>
      <dgm:t>
        <a:bodyPr/>
        <a:lstStyle/>
        <a:p>
          <a:pPr>
            <a:lnSpc>
              <a:spcPts val="1500"/>
            </a:lnSpc>
          </a:pPr>
          <a:r>
            <a:rPr lang="en-AU" sz="1300" b="1" dirty="0" smtClean="0">
              <a:solidFill>
                <a:schemeClr val="tx1"/>
              </a:solidFill>
              <a:latin typeface="Arial" pitchFamily="34" charset="0"/>
              <a:cs typeface="Arial" pitchFamily="34" charset="0"/>
            </a:rPr>
            <a:t>A dedicated accommodation support team on both campuses</a:t>
          </a:r>
          <a:endParaRPr lang="en-AU" sz="1300" b="1" dirty="0">
            <a:solidFill>
              <a:schemeClr val="tx1"/>
            </a:solidFill>
            <a:latin typeface="Arial" pitchFamily="34" charset="0"/>
            <a:cs typeface="Arial" pitchFamily="34" charset="0"/>
          </a:endParaRPr>
        </a:p>
      </dgm:t>
    </dgm:pt>
    <dgm:pt modelId="{EF6BD63C-B596-45DA-85FF-BA63AD4C3520}" type="parTrans" cxnId="{C107A4D6-3599-434A-91E3-D007E433F514}">
      <dgm:prSet/>
      <dgm:spPr>
        <a:ln w="63500">
          <a:solidFill>
            <a:schemeClr val="bg1"/>
          </a:solidFill>
        </a:ln>
      </dgm:spPr>
      <dgm:t>
        <a:bodyPr/>
        <a:lstStyle/>
        <a:p>
          <a:endParaRPr lang="en-AU" dirty="0"/>
        </a:p>
      </dgm:t>
    </dgm:pt>
    <dgm:pt modelId="{BADB61F3-6F74-4835-9365-9B1FD6C893BD}" type="sibTrans" cxnId="{C107A4D6-3599-434A-91E3-D007E433F514}">
      <dgm:prSet/>
      <dgm:spPr/>
      <dgm:t>
        <a:bodyPr/>
        <a:lstStyle/>
        <a:p>
          <a:endParaRPr lang="en-AU"/>
        </a:p>
      </dgm:t>
    </dgm:pt>
    <dgm:pt modelId="{E2F98F31-6C4E-4585-9415-1D342281DADD}">
      <dgm:prSet custT="1"/>
      <dgm:spPr>
        <a:solidFill>
          <a:schemeClr val="bg1"/>
        </a:solidFill>
      </dgm:spPr>
      <dgm:t>
        <a:bodyPr/>
        <a:lstStyle/>
        <a:p>
          <a:pPr>
            <a:lnSpc>
              <a:spcPts val="1500"/>
            </a:lnSpc>
          </a:pPr>
          <a:r>
            <a:rPr lang="en-AU" sz="1300" b="1" dirty="0" smtClean="0">
              <a:solidFill>
                <a:schemeClr val="tx1"/>
              </a:solidFill>
              <a:latin typeface="Arial" pitchFamily="34" charset="0"/>
              <a:cs typeface="Arial" pitchFamily="34" charset="0"/>
            </a:rPr>
            <a:t>QUT has 40,000 students, including 6,800 international students from more than 100 countries</a:t>
          </a:r>
          <a:endParaRPr lang="en-AU" sz="1300" b="1" dirty="0">
            <a:solidFill>
              <a:schemeClr val="tx1"/>
            </a:solidFill>
            <a:latin typeface="Arial" pitchFamily="34" charset="0"/>
            <a:cs typeface="Arial" pitchFamily="34" charset="0"/>
          </a:endParaRPr>
        </a:p>
      </dgm:t>
    </dgm:pt>
    <dgm:pt modelId="{965B25D1-0F4F-4C30-90E9-42117E3BFA99}" type="parTrans" cxnId="{356DB9C5-7EA8-46C2-9C4B-425A30CB5BC3}">
      <dgm:prSet/>
      <dgm:spPr>
        <a:ln w="63500">
          <a:solidFill>
            <a:schemeClr val="bg1"/>
          </a:solidFill>
        </a:ln>
      </dgm:spPr>
      <dgm:t>
        <a:bodyPr/>
        <a:lstStyle/>
        <a:p>
          <a:endParaRPr lang="en-AU" dirty="0"/>
        </a:p>
      </dgm:t>
    </dgm:pt>
    <dgm:pt modelId="{C987A103-2D55-4D35-89AC-F96347E97C16}" type="sibTrans" cxnId="{356DB9C5-7EA8-46C2-9C4B-425A30CB5BC3}">
      <dgm:prSet/>
      <dgm:spPr/>
      <dgm:t>
        <a:bodyPr/>
        <a:lstStyle/>
        <a:p>
          <a:endParaRPr lang="en-AU"/>
        </a:p>
      </dgm:t>
    </dgm:pt>
    <dgm:pt modelId="{6FCD0F8C-2EA9-4FF5-B192-7244A9DCC333}">
      <dgm:prSet custT="1"/>
      <dgm:spPr>
        <a:solidFill>
          <a:schemeClr val="bg1"/>
        </a:solidFill>
      </dgm:spPr>
      <dgm:t>
        <a:bodyPr/>
        <a:lstStyle/>
        <a:p>
          <a:pPr>
            <a:lnSpc>
              <a:spcPts val="1500"/>
            </a:lnSpc>
          </a:pPr>
          <a:r>
            <a:rPr lang="en-AU" sz="1300" b="1" dirty="0" smtClean="0">
              <a:solidFill>
                <a:schemeClr val="tx1"/>
              </a:solidFill>
              <a:latin typeface="Arial" pitchFamily="34" charset="0"/>
              <a:cs typeface="Arial" pitchFamily="34" charset="0"/>
            </a:rPr>
            <a:t>Connect with local students through QUT’s buddy program</a:t>
          </a:r>
          <a:endParaRPr lang="en-AU" sz="1300" b="1" dirty="0">
            <a:solidFill>
              <a:schemeClr val="tx1"/>
            </a:solidFill>
            <a:latin typeface="Arial" pitchFamily="34" charset="0"/>
            <a:cs typeface="Arial" pitchFamily="34" charset="0"/>
          </a:endParaRPr>
        </a:p>
      </dgm:t>
    </dgm:pt>
    <dgm:pt modelId="{6252D68B-AF8D-427F-9DE5-9A33D8EB8DAC}" type="parTrans" cxnId="{24EF8826-B003-41F1-B076-35BC28976D80}">
      <dgm:prSet/>
      <dgm:spPr>
        <a:ln w="63500">
          <a:solidFill>
            <a:schemeClr val="bg1"/>
          </a:solidFill>
        </a:ln>
      </dgm:spPr>
      <dgm:t>
        <a:bodyPr/>
        <a:lstStyle/>
        <a:p>
          <a:endParaRPr lang="en-AU" dirty="0"/>
        </a:p>
      </dgm:t>
    </dgm:pt>
    <dgm:pt modelId="{A2591252-874C-4CD9-92EF-BEF4261BAD6E}" type="sibTrans" cxnId="{24EF8826-B003-41F1-B076-35BC28976D80}">
      <dgm:prSet/>
      <dgm:spPr/>
      <dgm:t>
        <a:bodyPr/>
        <a:lstStyle/>
        <a:p>
          <a:endParaRPr lang="en-AU"/>
        </a:p>
      </dgm:t>
    </dgm:pt>
    <dgm:pt modelId="{47B32BF7-070F-4DB0-BBC8-7784C76479EB}">
      <dgm:prSet custT="1"/>
      <dgm:spPr>
        <a:solidFill>
          <a:schemeClr val="bg1"/>
        </a:solidFill>
      </dgm:spPr>
      <dgm:t>
        <a:bodyPr/>
        <a:lstStyle/>
        <a:p>
          <a:pPr>
            <a:lnSpc>
              <a:spcPts val="1500"/>
            </a:lnSpc>
          </a:pPr>
          <a:r>
            <a:rPr lang="en-AU" sz="1300" b="1" dirty="0" smtClean="0">
              <a:solidFill>
                <a:schemeClr val="tx1"/>
              </a:solidFill>
              <a:latin typeface="Arial" pitchFamily="34" charset="0"/>
              <a:cs typeface="Arial" pitchFamily="34" charset="0"/>
            </a:rPr>
            <a:t>Largest university career mentor scheme in Australia</a:t>
          </a:r>
        </a:p>
      </dgm:t>
    </dgm:pt>
    <dgm:pt modelId="{6DC7929B-F7B2-4F0F-96D1-6D14893C114C}" type="parTrans" cxnId="{90D27A6C-4C3B-4EDD-AFBD-7A0C0388EB5D}">
      <dgm:prSet/>
      <dgm:spPr>
        <a:ln w="63500">
          <a:solidFill>
            <a:schemeClr val="bg1"/>
          </a:solidFill>
        </a:ln>
      </dgm:spPr>
      <dgm:t>
        <a:bodyPr/>
        <a:lstStyle/>
        <a:p>
          <a:endParaRPr lang="en-AU" dirty="0"/>
        </a:p>
      </dgm:t>
    </dgm:pt>
    <dgm:pt modelId="{9A34C8E3-7BD0-4E74-9AF6-98F07203C945}" type="sibTrans" cxnId="{90D27A6C-4C3B-4EDD-AFBD-7A0C0388EB5D}">
      <dgm:prSet/>
      <dgm:spPr/>
      <dgm:t>
        <a:bodyPr/>
        <a:lstStyle/>
        <a:p>
          <a:endParaRPr lang="en-AU"/>
        </a:p>
      </dgm:t>
    </dgm:pt>
    <dgm:pt modelId="{038B41FD-42A3-41A6-8551-1C9D70F52BC5}" type="pres">
      <dgm:prSet presAssocID="{346C9BB2-31FC-4F54-8EB7-0ABAD3EFDC23}" presName="cycle" presStyleCnt="0">
        <dgm:presLayoutVars>
          <dgm:chMax val="1"/>
          <dgm:dir/>
          <dgm:animLvl val="ctr"/>
          <dgm:resizeHandles val="exact"/>
        </dgm:presLayoutVars>
      </dgm:prSet>
      <dgm:spPr/>
      <dgm:t>
        <a:bodyPr/>
        <a:lstStyle/>
        <a:p>
          <a:endParaRPr lang="en-AU"/>
        </a:p>
      </dgm:t>
    </dgm:pt>
    <dgm:pt modelId="{E25CB927-6B1F-4432-9024-D0F1E51D7D88}" type="pres">
      <dgm:prSet presAssocID="{E4B0890F-7DBC-4506-9764-FE828CA5524A}" presName="centerShape" presStyleLbl="node0" presStyleIdx="0" presStyleCnt="1"/>
      <dgm:spPr/>
      <dgm:t>
        <a:bodyPr/>
        <a:lstStyle/>
        <a:p>
          <a:endParaRPr lang="en-AU"/>
        </a:p>
      </dgm:t>
    </dgm:pt>
    <dgm:pt modelId="{45388182-7962-4C71-A546-FD7F36D1343E}" type="pres">
      <dgm:prSet presAssocID="{965B25D1-0F4F-4C30-90E9-42117E3BFA99}" presName="Name9" presStyleLbl="parChTrans1D2" presStyleIdx="0" presStyleCnt="5"/>
      <dgm:spPr/>
      <dgm:t>
        <a:bodyPr/>
        <a:lstStyle/>
        <a:p>
          <a:endParaRPr lang="en-AU"/>
        </a:p>
      </dgm:t>
    </dgm:pt>
    <dgm:pt modelId="{3B5B0632-62D5-4073-994B-33798A914C29}" type="pres">
      <dgm:prSet presAssocID="{965B25D1-0F4F-4C30-90E9-42117E3BFA99}" presName="connTx" presStyleLbl="parChTrans1D2" presStyleIdx="0" presStyleCnt="5"/>
      <dgm:spPr/>
      <dgm:t>
        <a:bodyPr/>
        <a:lstStyle/>
        <a:p>
          <a:endParaRPr lang="en-AU"/>
        </a:p>
      </dgm:t>
    </dgm:pt>
    <dgm:pt modelId="{95478A7A-ED84-4118-ACBB-9BFC7EBD0B53}" type="pres">
      <dgm:prSet presAssocID="{E2F98F31-6C4E-4585-9415-1D342281DADD}" presName="node" presStyleLbl="node1" presStyleIdx="0" presStyleCnt="5" custRadScaleRad="100001" custRadScaleInc="979">
        <dgm:presLayoutVars>
          <dgm:bulletEnabled val="1"/>
        </dgm:presLayoutVars>
      </dgm:prSet>
      <dgm:spPr/>
      <dgm:t>
        <a:bodyPr/>
        <a:lstStyle/>
        <a:p>
          <a:endParaRPr lang="en-AU"/>
        </a:p>
      </dgm:t>
    </dgm:pt>
    <dgm:pt modelId="{3A344B04-7095-4E6B-90E5-F170F6C409BE}" type="pres">
      <dgm:prSet presAssocID="{3CA51B0A-C0A4-4EAF-95F1-D8C2A8407B18}" presName="Name9" presStyleLbl="parChTrans1D2" presStyleIdx="1" presStyleCnt="5"/>
      <dgm:spPr/>
      <dgm:t>
        <a:bodyPr/>
        <a:lstStyle/>
        <a:p>
          <a:endParaRPr lang="en-AU"/>
        </a:p>
      </dgm:t>
    </dgm:pt>
    <dgm:pt modelId="{D0003102-E073-48FE-97A9-133945CEBA27}" type="pres">
      <dgm:prSet presAssocID="{3CA51B0A-C0A4-4EAF-95F1-D8C2A8407B18}" presName="connTx" presStyleLbl="parChTrans1D2" presStyleIdx="1" presStyleCnt="5"/>
      <dgm:spPr/>
      <dgm:t>
        <a:bodyPr/>
        <a:lstStyle/>
        <a:p>
          <a:endParaRPr lang="en-AU"/>
        </a:p>
      </dgm:t>
    </dgm:pt>
    <dgm:pt modelId="{92CEB73C-68F5-41DC-AEB3-2A908E1E9D9A}" type="pres">
      <dgm:prSet presAssocID="{E5EDDC8E-4149-404C-8B2F-F6514B88251B}" presName="node" presStyleLbl="node1" presStyleIdx="1" presStyleCnt="5" custRadScaleRad="98436" custRadScaleInc="3226">
        <dgm:presLayoutVars>
          <dgm:bulletEnabled val="1"/>
        </dgm:presLayoutVars>
      </dgm:prSet>
      <dgm:spPr/>
      <dgm:t>
        <a:bodyPr/>
        <a:lstStyle/>
        <a:p>
          <a:endParaRPr lang="en-AU"/>
        </a:p>
      </dgm:t>
    </dgm:pt>
    <dgm:pt modelId="{EAF56DA5-A89E-4F31-8B61-AE82A6FB8761}" type="pres">
      <dgm:prSet presAssocID="{EF6BD63C-B596-45DA-85FF-BA63AD4C3520}" presName="Name9" presStyleLbl="parChTrans1D2" presStyleIdx="2" presStyleCnt="5"/>
      <dgm:spPr/>
      <dgm:t>
        <a:bodyPr/>
        <a:lstStyle/>
        <a:p>
          <a:endParaRPr lang="en-AU"/>
        </a:p>
      </dgm:t>
    </dgm:pt>
    <dgm:pt modelId="{0820F0E5-A184-464A-9CFE-F4D89FCAEDEE}" type="pres">
      <dgm:prSet presAssocID="{EF6BD63C-B596-45DA-85FF-BA63AD4C3520}" presName="connTx" presStyleLbl="parChTrans1D2" presStyleIdx="2" presStyleCnt="5"/>
      <dgm:spPr/>
      <dgm:t>
        <a:bodyPr/>
        <a:lstStyle/>
        <a:p>
          <a:endParaRPr lang="en-AU"/>
        </a:p>
      </dgm:t>
    </dgm:pt>
    <dgm:pt modelId="{BB6C219F-7375-4125-AB77-754F3D535945}" type="pres">
      <dgm:prSet presAssocID="{E26607CA-4CFB-4ABC-82FB-30FD006D416D}" presName="node" presStyleLbl="node1" presStyleIdx="2" presStyleCnt="5" custRadScaleRad="101412" custRadScaleInc="3132">
        <dgm:presLayoutVars>
          <dgm:bulletEnabled val="1"/>
        </dgm:presLayoutVars>
      </dgm:prSet>
      <dgm:spPr/>
      <dgm:t>
        <a:bodyPr/>
        <a:lstStyle/>
        <a:p>
          <a:endParaRPr lang="en-AU"/>
        </a:p>
      </dgm:t>
    </dgm:pt>
    <dgm:pt modelId="{64B11DB0-1280-4C8C-A8C6-5CD400D4DE4E}" type="pres">
      <dgm:prSet presAssocID="{6DC7929B-F7B2-4F0F-96D1-6D14893C114C}" presName="Name9" presStyleLbl="parChTrans1D2" presStyleIdx="3" presStyleCnt="5"/>
      <dgm:spPr/>
      <dgm:t>
        <a:bodyPr/>
        <a:lstStyle/>
        <a:p>
          <a:endParaRPr lang="en-AU"/>
        </a:p>
      </dgm:t>
    </dgm:pt>
    <dgm:pt modelId="{B0C395D2-52D7-4093-A673-9FF669A14005}" type="pres">
      <dgm:prSet presAssocID="{6DC7929B-F7B2-4F0F-96D1-6D14893C114C}" presName="connTx" presStyleLbl="parChTrans1D2" presStyleIdx="3" presStyleCnt="5"/>
      <dgm:spPr/>
      <dgm:t>
        <a:bodyPr/>
        <a:lstStyle/>
        <a:p>
          <a:endParaRPr lang="en-AU"/>
        </a:p>
      </dgm:t>
    </dgm:pt>
    <dgm:pt modelId="{A0AC370E-B88A-44D1-8461-D39000036368}" type="pres">
      <dgm:prSet presAssocID="{47B32BF7-070F-4DB0-BBC8-7784C76479EB}" presName="node" presStyleLbl="node1" presStyleIdx="3" presStyleCnt="5">
        <dgm:presLayoutVars>
          <dgm:bulletEnabled val="1"/>
        </dgm:presLayoutVars>
      </dgm:prSet>
      <dgm:spPr/>
      <dgm:t>
        <a:bodyPr/>
        <a:lstStyle/>
        <a:p>
          <a:endParaRPr lang="en-AU"/>
        </a:p>
      </dgm:t>
    </dgm:pt>
    <dgm:pt modelId="{F950E821-A955-47BD-97ED-44F06DE3EDA8}" type="pres">
      <dgm:prSet presAssocID="{6252D68B-AF8D-427F-9DE5-9A33D8EB8DAC}" presName="Name9" presStyleLbl="parChTrans1D2" presStyleIdx="4" presStyleCnt="5"/>
      <dgm:spPr/>
      <dgm:t>
        <a:bodyPr/>
        <a:lstStyle/>
        <a:p>
          <a:endParaRPr lang="en-AU"/>
        </a:p>
      </dgm:t>
    </dgm:pt>
    <dgm:pt modelId="{602BC50E-03C9-4E4E-B353-C708C04E60F1}" type="pres">
      <dgm:prSet presAssocID="{6252D68B-AF8D-427F-9DE5-9A33D8EB8DAC}" presName="connTx" presStyleLbl="parChTrans1D2" presStyleIdx="4" presStyleCnt="5"/>
      <dgm:spPr/>
      <dgm:t>
        <a:bodyPr/>
        <a:lstStyle/>
        <a:p>
          <a:endParaRPr lang="en-AU"/>
        </a:p>
      </dgm:t>
    </dgm:pt>
    <dgm:pt modelId="{232FFDB1-C791-4E8E-903C-1F179D12196B}" type="pres">
      <dgm:prSet presAssocID="{6FCD0F8C-2EA9-4FF5-B192-7244A9DCC333}" presName="node" presStyleLbl="node1" presStyleIdx="4" presStyleCnt="5" custScaleX="108053" custScaleY="109193">
        <dgm:presLayoutVars>
          <dgm:bulletEnabled val="1"/>
        </dgm:presLayoutVars>
      </dgm:prSet>
      <dgm:spPr/>
      <dgm:t>
        <a:bodyPr/>
        <a:lstStyle/>
        <a:p>
          <a:endParaRPr lang="en-AU"/>
        </a:p>
      </dgm:t>
    </dgm:pt>
  </dgm:ptLst>
  <dgm:cxnLst>
    <dgm:cxn modelId="{1C967DB0-69C4-4A59-B075-F016E50F8FC6}" srcId="{346C9BB2-31FC-4F54-8EB7-0ABAD3EFDC23}" destId="{E4B0890F-7DBC-4506-9764-FE828CA5524A}" srcOrd="0" destOrd="0" parTransId="{01F79EB4-F913-4BEA-B32D-6A858EC82CC8}" sibTransId="{BE98D06C-4979-45B7-95C9-0CE429F38352}"/>
    <dgm:cxn modelId="{32B13BF2-6DEC-4BF0-8CB1-22F15A36881B}" type="presOf" srcId="{6FCD0F8C-2EA9-4FF5-B192-7244A9DCC333}" destId="{232FFDB1-C791-4E8E-903C-1F179D12196B}" srcOrd="0" destOrd="0" presId="urn:microsoft.com/office/officeart/2005/8/layout/radial1"/>
    <dgm:cxn modelId="{FF6AF400-1C5C-480A-B3D5-B65874B53332}" type="presOf" srcId="{E4B0890F-7DBC-4506-9764-FE828CA5524A}" destId="{E25CB927-6B1F-4432-9024-D0F1E51D7D88}" srcOrd="0" destOrd="0" presId="urn:microsoft.com/office/officeart/2005/8/layout/radial1"/>
    <dgm:cxn modelId="{24EF8826-B003-41F1-B076-35BC28976D80}" srcId="{E4B0890F-7DBC-4506-9764-FE828CA5524A}" destId="{6FCD0F8C-2EA9-4FF5-B192-7244A9DCC333}" srcOrd="4" destOrd="0" parTransId="{6252D68B-AF8D-427F-9DE5-9A33D8EB8DAC}" sibTransId="{A2591252-874C-4CD9-92EF-BEF4261BAD6E}"/>
    <dgm:cxn modelId="{C107A4D6-3599-434A-91E3-D007E433F514}" srcId="{E4B0890F-7DBC-4506-9764-FE828CA5524A}" destId="{E26607CA-4CFB-4ABC-82FB-30FD006D416D}" srcOrd="2" destOrd="0" parTransId="{EF6BD63C-B596-45DA-85FF-BA63AD4C3520}" sibTransId="{BADB61F3-6F74-4835-9365-9B1FD6C893BD}"/>
    <dgm:cxn modelId="{352BB238-DD59-43E8-86C0-F52F5F9B6B64}" type="presOf" srcId="{EF6BD63C-B596-45DA-85FF-BA63AD4C3520}" destId="{EAF56DA5-A89E-4F31-8B61-AE82A6FB8761}" srcOrd="0" destOrd="0" presId="urn:microsoft.com/office/officeart/2005/8/layout/radial1"/>
    <dgm:cxn modelId="{6A2CCF15-CEB5-4ADE-B913-177C250E2D3C}" type="presOf" srcId="{6DC7929B-F7B2-4F0F-96D1-6D14893C114C}" destId="{B0C395D2-52D7-4093-A673-9FF669A14005}" srcOrd="1" destOrd="0" presId="urn:microsoft.com/office/officeart/2005/8/layout/radial1"/>
    <dgm:cxn modelId="{356DB9C5-7EA8-46C2-9C4B-425A30CB5BC3}" srcId="{E4B0890F-7DBC-4506-9764-FE828CA5524A}" destId="{E2F98F31-6C4E-4585-9415-1D342281DADD}" srcOrd="0" destOrd="0" parTransId="{965B25D1-0F4F-4C30-90E9-42117E3BFA99}" sibTransId="{C987A103-2D55-4D35-89AC-F96347E97C16}"/>
    <dgm:cxn modelId="{39E024F8-193D-46C3-BDEC-9A73474DFC41}" type="presOf" srcId="{EF6BD63C-B596-45DA-85FF-BA63AD4C3520}" destId="{0820F0E5-A184-464A-9CFE-F4D89FCAEDEE}" srcOrd="1" destOrd="0" presId="urn:microsoft.com/office/officeart/2005/8/layout/radial1"/>
    <dgm:cxn modelId="{390F3FF2-A6AF-413F-9B6A-7E6117A9E0E6}" type="presOf" srcId="{6252D68B-AF8D-427F-9DE5-9A33D8EB8DAC}" destId="{602BC50E-03C9-4E4E-B353-C708C04E60F1}" srcOrd="1" destOrd="0" presId="urn:microsoft.com/office/officeart/2005/8/layout/radial1"/>
    <dgm:cxn modelId="{4CD45654-EAC3-4377-86DF-AAB5FB72E3F4}" type="presOf" srcId="{E5EDDC8E-4149-404C-8B2F-F6514B88251B}" destId="{92CEB73C-68F5-41DC-AEB3-2A908E1E9D9A}" srcOrd="0" destOrd="0" presId="urn:microsoft.com/office/officeart/2005/8/layout/radial1"/>
    <dgm:cxn modelId="{5B9C880D-D262-4F9B-AA75-F2FBD86BB2D2}" type="presOf" srcId="{47B32BF7-070F-4DB0-BBC8-7784C76479EB}" destId="{A0AC370E-B88A-44D1-8461-D39000036368}" srcOrd="0" destOrd="0" presId="urn:microsoft.com/office/officeart/2005/8/layout/radial1"/>
    <dgm:cxn modelId="{90D27A6C-4C3B-4EDD-AFBD-7A0C0388EB5D}" srcId="{E4B0890F-7DBC-4506-9764-FE828CA5524A}" destId="{47B32BF7-070F-4DB0-BBC8-7784C76479EB}" srcOrd="3" destOrd="0" parTransId="{6DC7929B-F7B2-4F0F-96D1-6D14893C114C}" sibTransId="{9A34C8E3-7BD0-4E74-9AF6-98F07203C945}"/>
    <dgm:cxn modelId="{54D9791D-B480-4072-9734-9A3F62BC0DF2}" type="presOf" srcId="{965B25D1-0F4F-4C30-90E9-42117E3BFA99}" destId="{45388182-7962-4C71-A546-FD7F36D1343E}" srcOrd="0" destOrd="0" presId="urn:microsoft.com/office/officeart/2005/8/layout/radial1"/>
    <dgm:cxn modelId="{58DF8A1E-653E-4F40-8984-FD747A4A9026}" type="presOf" srcId="{6252D68B-AF8D-427F-9DE5-9A33D8EB8DAC}" destId="{F950E821-A955-47BD-97ED-44F06DE3EDA8}" srcOrd="0" destOrd="0" presId="urn:microsoft.com/office/officeart/2005/8/layout/radial1"/>
    <dgm:cxn modelId="{393B55F6-50A4-48F2-9AA6-69228110B931}" type="presOf" srcId="{346C9BB2-31FC-4F54-8EB7-0ABAD3EFDC23}" destId="{038B41FD-42A3-41A6-8551-1C9D70F52BC5}" srcOrd="0" destOrd="0" presId="urn:microsoft.com/office/officeart/2005/8/layout/radial1"/>
    <dgm:cxn modelId="{C50E5602-0240-4269-88B4-C4649523659E}" type="presOf" srcId="{3CA51B0A-C0A4-4EAF-95F1-D8C2A8407B18}" destId="{D0003102-E073-48FE-97A9-133945CEBA27}" srcOrd="1" destOrd="0" presId="urn:microsoft.com/office/officeart/2005/8/layout/radial1"/>
    <dgm:cxn modelId="{FEA32A26-E6F4-432C-8101-1D23849B7C84}" type="presOf" srcId="{965B25D1-0F4F-4C30-90E9-42117E3BFA99}" destId="{3B5B0632-62D5-4073-994B-33798A914C29}" srcOrd="1" destOrd="0" presId="urn:microsoft.com/office/officeart/2005/8/layout/radial1"/>
    <dgm:cxn modelId="{6F0F6045-B17B-4BCE-877D-BBCDDC5DA4EC}" type="presOf" srcId="{3CA51B0A-C0A4-4EAF-95F1-D8C2A8407B18}" destId="{3A344B04-7095-4E6B-90E5-F170F6C409BE}" srcOrd="0" destOrd="0" presId="urn:microsoft.com/office/officeart/2005/8/layout/radial1"/>
    <dgm:cxn modelId="{F7826E7B-B619-4E43-A865-0692215ACCD4}" srcId="{E4B0890F-7DBC-4506-9764-FE828CA5524A}" destId="{E5EDDC8E-4149-404C-8B2F-F6514B88251B}" srcOrd="1" destOrd="0" parTransId="{3CA51B0A-C0A4-4EAF-95F1-D8C2A8407B18}" sibTransId="{403E4978-BABA-4F56-9BBC-EABB8BEC6D4F}"/>
    <dgm:cxn modelId="{7AC21A21-31C9-4258-9B4D-E5C90D9E5488}" type="presOf" srcId="{E2F98F31-6C4E-4585-9415-1D342281DADD}" destId="{95478A7A-ED84-4118-ACBB-9BFC7EBD0B53}" srcOrd="0" destOrd="0" presId="urn:microsoft.com/office/officeart/2005/8/layout/radial1"/>
    <dgm:cxn modelId="{37490B7E-E29F-40B2-AC37-BC1B43FA1424}" type="presOf" srcId="{E26607CA-4CFB-4ABC-82FB-30FD006D416D}" destId="{BB6C219F-7375-4125-AB77-754F3D535945}" srcOrd="0" destOrd="0" presId="urn:microsoft.com/office/officeart/2005/8/layout/radial1"/>
    <dgm:cxn modelId="{21BF3EE1-58FE-4F18-BD0D-F1F7C39CD307}" type="presOf" srcId="{6DC7929B-F7B2-4F0F-96D1-6D14893C114C}" destId="{64B11DB0-1280-4C8C-A8C6-5CD400D4DE4E}" srcOrd="0" destOrd="0" presId="urn:microsoft.com/office/officeart/2005/8/layout/radial1"/>
    <dgm:cxn modelId="{9E0D4965-8BFD-4FE8-9D95-F4376D295814}" type="presParOf" srcId="{038B41FD-42A3-41A6-8551-1C9D70F52BC5}" destId="{E25CB927-6B1F-4432-9024-D0F1E51D7D88}" srcOrd="0" destOrd="0" presId="urn:microsoft.com/office/officeart/2005/8/layout/radial1"/>
    <dgm:cxn modelId="{7AB780F0-C706-466A-BEC5-FC00F019CEA3}" type="presParOf" srcId="{038B41FD-42A3-41A6-8551-1C9D70F52BC5}" destId="{45388182-7962-4C71-A546-FD7F36D1343E}" srcOrd="1" destOrd="0" presId="urn:microsoft.com/office/officeart/2005/8/layout/radial1"/>
    <dgm:cxn modelId="{FC97CC1D-2076-4164-974F-39458A95302B}" type="presParOf" srcId="{45388182-7962-4C71-A546-FD7F36D1343E}" destId="{3B5B0632-62D5-4073-994B-33798A914C29}" srcOrd="0" destOrd="0" presId="urn:microsoft.com/office/officeart/2005/8/layout/radial1"/>
    <dgm:cxn modelId="{AF2ADFA2-154E-43A5-AB52-D64BFBDCF45E}" type="presParOf" srcId="{038B41FD-42A3-41A6-8551-1C9D70F52BC5}" destId="{95478A7A-ED84-4118-ACBB-9BFC7EBD0B53}" srcOrd="2" destOrd="0" presId="urn:microsoft.com/office/officeart/2005/8/layout/radial1"/>
    <dgm:cxn modelId="{B5F1565B-BBDB-42EF-A68F-8CCE58A7B259}" type="presParOf" srcId="{038B41FD-42A3-41A6-8551-1C9D70F52BC5}" destId="{3A344B04-7095-4E6B-90E5-F170F6C409BE}" srcOrd="3" destOrd="0" presId="urn:microsoft.com/office/officeart/2005/8/layout/radial1"/>
    <dgm:cxn modelId="{1F20A38A-E1C1-4E92-9A18-E398E21950A8}" type="presParOf" srcId="{3A344B04-7095-4E6B-90E5-F170F6C409BE}" destId="{D0003102-E073-48FE-97A9-133945CEBA27}" srcOrd="0" destOrd="0" presId="urn:microsoft.com/office/officeart/2005/8/layout/radial1"/>
    <dgm:cxn modelId="{ECF716D9-FF14-4FB5-A78E-FE2F39734729}" type="presParOf" srcId="{038B41FD-42A3-41A6-8551-1C9D70F52BC5}" destId="{92CEB73C-68F5-41DC-AEB3-2A908E1E9D9A}" srcOrd="4" destOrd="0" presId="urn:microsoft.com/office/officeart/2005/8/layout/radial1"/>
    <dgm:cxn modelId="{59423C2A-2A44-4830-B46A-EAA6E0AE6D4E}" type="presParOf" srcId="{038B41FD-42A3-41A6-8551-1C9D70F52BC5}" destId="{EAF56DA5-A89E-4F31-8B61-AE82A6FB8761}" srcOrd="5" destOrd="0" presId="urn:microsoft.com/office/officeart/2005/8/layout/radial1"/>
    <dgm:cxn modelId="{D79F0353-2B7D-4E64-865F-773557276166}" type="presParOf" srcId="{EAF56DA5-A89E-4F31-8B61-AE82A6FB8761}" destId="{0820F0E5-A184-464A-9CFE-F4D89FCAEDEE}" srcOrd="0" destOrd="0" presId="urn:microsoft.com/office/officeart/2005/8/layout/radial1"/>
    <dgm:cxn modelId="{29C108A0-B204-42F9-A13B-C9C091CDA24F}" type="presParOf" srcId="{038B41FD-42A3-41A6-8551-1C9D70F52BC5}" destId="{BB6C219F-7375-4125-AB77-754F3D535945}" srcOrd="6" destOrd="0" presId="urn:microsoft.com/office/officeart/2005/8/layout/radial1"/>
    <dgm:cxn modelId="{0E89B6D7-9AA5-4EB7-B684-E0B302942785}" type="presParOf" srcId="{038B41FD-42A3-41A6-8551-1C9D70F52BC5}" destId="{64B11DB0-1280-4C8C-A8C6-5CD400D4DE4E}" srcOrd="7" destOrd="0" presId="urn:microsoft.com/office/officeart/2005/8/layout/radial1"/>
    <dgm:cxn modelId="{82D4ED15-D6DC-4EBE-92D9-B44ADCE35799}" type="presParOf" srcId="{64B11DB0-1280-4C8C-A8C6-5CD400D4DE4E}" destId="{B0C395D2-52D7-4093-A673-9FF669A14005}" srcOrd="0" destOrd="0" presId="urn:microsoft.com/office/officeart/2005/8/layout/radial1"/>
    <dgm:cxn modelId="{90D9E6DE-C9FB-42AD-B709-75056E9A9156}" type="presParOf" srcId="{038B41FD-42A3-41A6-8551-1C9D70F52BC5}" destId="{A0AC370E-B88A-44D1-8461-D39000036368}" srcOrd="8" destOrd="0" presId="urn:microsoft.com/office/officeart/2005/8/layout/radial1"/>
    <dgm:cxn modelId="{F97D3A91-804F-4CD6-98DD-D85126691B5E}" type="presParOf" srcId="{038B41FD-42A3-41A6-8551-1C9D70F52BC5}" destId="{F950E821-A955-47BD-97ED-44F06DE3EDA8}" srcOrd="9" destOrd="0" presId="urn:microsoft.com/office/officeart/2005/8/layout/radial1"/>
    <dgm:cxn modelId="{928DA015-3042-41A1-B2E9-1AD8B5B0219A}" type="presParOf" srcId="{F950E821-A955-47BD-97ED-44F06DE3EDA8}" destId="{602BC50E-03C9-4E4E-B353-C708C04E60F1}" srcOrd="0" destOrd="0" presId="urn:microsoft.com/office/officeart/2005/8/layout/radial1"/>
    <dgm:cxn modelId="{AE9CE441-31AC-4DFC-9773-093A489A3560}" type="presParOf" srcId="{038B41FD-42A3-41A6-8551-1C9D70F52BC5}" destId="{232FFDB1-C791-4E8E-903C-1F179D12196B}" srcOrd="10" destOrd="0" presId="urn:microsoft.com/office/officeart/2005/8/layout/radial1"/>
  </dgm:cxnLst>
  <dgm:bg/>
  <dgm:whole>
    <a:ln w="635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CB927-6B1F-4432-9024-D0F1E51D7D88}">
      <dsp:nvSpPr>
        <dsp:cNvPr id="0" name=""/>
        <dsp:cNvSpPr/>
      </dsp:nvSpPr>
      <dsp:spPr>
        <a:xfrm>
          <a:off x="3369709" y="2408235"/>
          <a:ext cx="1831985" cy="183198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AU" sz="2400" b="1" kern="1200" dirty="0" smtClean="0">
              <a:solidFill>
                <a:schemeClr val="tx1"/>
              </a:solidFill>
              <a:latin typeface="Arial" pitchFamily="34" charset="0"/>
              <a:cs typeface="Arial" pitchFamily="34" charset="0"/>
            </a:rPr>
            <a:t>What QUT offers you</a:t>
          </a:r>
          <a:endParaRPr lang="en-AU" sz="2400" b="1" kern="1200" dirty="0">
            <a:solidFill>
              <a:schemeClr val="tx1"/>
            </a:solidFill>
            <a:latin typeface="Arial" pitchFamily="34" charset="0"/>
            <a:cs typeface="Arial" pitchFamily="34" charset="0"/>
          </a:endParaRPr>
        </a:p>
      </dsp:txBody>
      <dsp:txXfrm>
        <a:off x="3637997" y="2676523"/>
        <a:ext cx="1295409" cy="1295409"/>
      </dsp:txXfrm>
    </dsp:sp>
    <dsp:sp modelId="{45388182-7962-4C71-A546-FD7F36D1343E}">
      <dsp:nvSpPr>
        <dsp:cNvPr id="0" name=""/>
        <dsp:cNvSpPr/>
      </dsp:nvSpPr>
      <dsp:spPr>
        <a:xfrm rot="16221146">
          <a:off x="4016578" y="2112397"/>
          <a:ext cx="552916" cy="38805"/>
        </a:xfrm>
        <a:custGeom>
          <a:avLst/>
          <a:gdLst/>
          <a:ahLst/>
          <a:cxnLst/>
          <a:rect l="0" t="0" r="0" b="0"/>
          <a:pathLst>
            <a:path>
              <a:moveTo>
                <a:pt x="0" y="19402"/>
              </a:moveTo>
              <a:lnTo>
                <a:pt x="552916" y="19402"/>
              </a:lnTo>
            </a:path>
          </a:pathLst>
        </a:custGeom>
        <a:noFill/>
        <a:ln w="63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279214" y="2117977"/>
        <a:ext cx="27645" cy="27645"/>
      </dsp:txXfrm>
    </dsp:sp>
    <dsp:sp modelId="{95478A7A-ED84-4118-ACBB-9BFC7EBD0B53}">
      <dsp:nvSpPr>
        <dsp:cNvPr id="0" name=""/>
        <dsp:cNvSpPr/>
      </dsp:nvSpPr>
      <dsp:spPr>
        <a:xfrm>
          <a:off x="3384379" y="23378"/>
          <a:ext cx="1831985" cy="183198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ts val="1500"/>
            </a:lnSpc>
            <a:spcBef>
              <a:spcPct val="0"/>
            </a:spcBef>
            <a:spcAft>
              <a:spcPct val="35000"/>
            </a:spcAft>
          </a:pPr>
          <a:r>
            <a:rPr lang="en-AU" sz="1300" b="1" kern="1200" dirty="0" smtClean="0">
              <a:solidFill>
                <a:schemeClr val="tx1"/>
              </a:solidFill>
              <a:latin typeface="Arial" pitchFamily="34" charset="0"/>
              <a:cs typeface="Arial" pitchFamily="34" charset="0"/>
            </a:rPr>
            <a:t>QUT has 40,000 students, including 6,800 international students from more than 100 countries</a:t>
          </a:r>
          <a:endParaRPr lang="en-AU" sz="1300" b="1" kern="1200" dirty="0">
            <a:solidFill>
              <a:schemeClr val="tx1"/>
            </a:solidFill>
            <a:latin typeface="Arial" pitchFamily="34" charset="0"/>
            <a:cs typeface="Arial" pitchFamily="34" charset="0"/>
          </a:endParaRPr>
        </a:p>
      </dsp:txBody>
      <dsp:txXfrm>
        <a:off x="3652667" y="291666"/>
        <a:ext cx="1295409" cy="1295409"/>
      </dsp:txXfrm>
    </dsp:sp>
    <dsp:sp modelId="{3A344B04-7095-4E6B-90E5-F170F6C409BE}">
      <dsp:nvSpPr>
        <dsp:cNvPr id="0" name=""/>
        <dsp:cNvSpPr/>
      </dsp:nvSpPr>
      <dsp:spPr>
        <a:xfrm rot="20589682">
          <a:off x="5151367" y="2964805"/>
          <a:ext cx="515592" cy="38805"/>
        </a:xfrm>
        <a:custGeom>
          <a:avLst/>
          <a:gdLst/>
          <a:ahLst/>
          <a:cxnLst/>
          <a:rect l="0" t="0" r="0" b="0"/>
          <a:pathLst>
            <a:path>
              <a:moveTo>
                <a:pt x="0" y="19402"/>
              </a:moveTo>
              <a:lnTo>
                <a:pt x="515592" y="19402"/>
              </a:lnTo>
            </a:path>
          </a:pathLst>
        </a:custGeom>
        <a:noFill/>
        <a:ln w="63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5396274" y="2971318"/>
        <a:ext cx="25779" cy="25779"/>
      </dsp:txXfrm>
    </dsp:sp>
    <dsp:sp modelId="{92CEB73C-68F5-41DC-AEB3-2A908E1E9D9A}">
      <dsp:nvSpPr>
        <dsp:cNvPr id="0" name=""/>
        <dsp:cNvSpPr/>
      </dsp:nvSpPr>
      <dsp:spPr>
        <a:xfrm>
          <a:off x="5616633" y="1728195"/>
          <a:ext cx="1831985" cy="183198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ts val="1500"/>
            </a:lnSpc>
            <a:spcBef>
              <a:spcPct val="0"/>
            </a:spcBef>
            <a:spcAft>
              <a:spcPct val="35000"/>
            </a:spcAft>
          </a:pPr>
          <a:r>
            <a:rPr lang="en-AU" sz="1300" b="1" kern="1200" dirty="0" smtClean="0">
              <a:solidFill>
                <a:schemeClr val="tx1"/>
              </a:solidFill>
              <a:latin typeface="Arial" pitchFamily="34" charset="0"/>
              <a:cs typeface="Arial" pitchFamily="34" charset="0"/>
            </a:rPr>
            <a:t>Only university in Queensland with two inner-city Brisbane campuses</a:t>
          </a:r>
          <a:endParaRPr lang="en-AU" sz="1300" b="1" kern="1200" dirty="0">
            <a:solidFill>
              <a:schemeClr val="tx1"/>
            </a:solidFill>
            <a:latin typeface="Arial" pitchFamily="34" charset="0"/>
            <a:cs typeface="Arial" pitchFamily="34" charset="0"/>
          </a:endParaRPr>
        </a:p>
      </dsp:txBody>
      <dsp:txXfrm>
        <a:off x="5884921" y="1996483"/>
        <a:ext cx="1295409" cy="1295409"/>
      </dsp:txXfrm>
    </dsp:sp>
    <dsp:sp modelId="{EAF56DA5-A89E-4F31-8B61-AE82A6FB8761}">
      <dsp:nvSpPr>
        <dsp:cNvPr id="0" name=""/>
        <dsp:cNvSpPr/>
      </dsp:nvSpPr>
      <dsp:spPr>
        <a:xfrm rot="3281792">
          <a:off x="4696704" y="4281207"/>
          <a:ext cx="560807" cy="38805"/>
        </a:xfrm>
        <a:custGeom>
          <a:avLst/>
          <a:gdLst/>
          <a:ahLst/>
          <a:cxnLst/>
          <a:rect l="0" t="0" r="0" b="0"/>
          <a:pathLst>
            <a:path>
              <a:moveTo>
                <a:pt x="0" y="19402"/>
              </a:moveTo>
              <a:lnTo>
                <a:pt x="560807" y="19402"/>
              </a:lnTo>
            </a:path>
          </a:pathLst>
        </a:custGeom>
        <a:noFill/>
        <a:ln w="63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963087" y="4286590"/>
        <a:ext cx="28040" cy="28040"/>
      </dsp:txXfrm>
    </dsp:sp>
    <dsp:sp modelId="{BB6C219F-7375-4125-AB77-754F3D535945}">
      <dsp:nvSpPr>
        <dsp:cNvPr id="0" name=""/>
        <dsp:cNvSpPr/>
      </dsp:nvSpPr>
      <dsp:spPr>
        <a:xfrm>
          <a:off x="4752521" y="4361000"/>
          <a:ext cx="1831985" cy="183198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ts val="1500"/>
            </a:lnSpc>
            <a:spcBef>
              <a:spcPct val="0"/>
            </a:spcBef>
            <a:spcAft>
              <a:spcPct val="35000"/>
            </a:spcAft>
          </a:pPr>
          <a:r>
            <a:rPr lang="en-AU" sz="1300" b="1" kern="1200" dirty="0" smtClean="0">
              <a:solidFill>
                <a:schemeClr val="tx1"/>
              </a:solidFill>
              <a:latin typeface="Arial" pitchFamily="34" charset="0"/>
              <a:cs typeface="Arial" pitchFamily="34" charset="0"/>
            </a:rPr>
            <a:t>A dedicated accommodation support team on both campuses</a:t>
          </a:r>
          <a:endParaRPr lang="en-AU" sz="1300" b="1" kern="1200" dirty="0">
            <a:solidFill>
              <a:schemeClr val="tx1"/>
            </a:solidFill>
            <a:latin typeface="Arial" pitchFamily="34" charset="0"/>
            <a:cs typeface="Arial" pitchFamily="34" charset="0"/>
          </a:endParaRPr>
        </a:p>
      </dsp:txBody>
      <dsp:txXfrm>
        <a:off x="5020809" y="4629288"/>
        <a:ext cx="1295409" cy="1295409"/>
      </dsp:txXfrm>
    </dsp:sp>
    <dsp:sp modelId="{64B11DB0-1280-4C8C-A8C6-5CD400D4DE4E}">
      <dsp:nvSpPr>
        <dsp:cNvPr id="0" name=""/>
        <dsp:cNvSpPr/>
      </dsp:nvSpPr>
      <dsp:spPr>
        <a:xfrm rot="7560000">
          <a:off x="3308357" y="4269529"/>
          <a:ext cx="552892" cy="38805"/>
        </a:xfrm>
        <a:custGeom>
          <a:avLst/>
          <a:gdLst/>
          <a:ahLst/>
          <a:cxnLst/>
          <a:rect l="0" t="0" r="0" b="0"/>
          <a:pathLst>
            <a:path>
              <a:moveTo>
                <a:pt x="0" y="19402"/>
              </a:moveTo>
              <a:lnTo>
                <a:pt x="552892" y="19402"/>
              </a:lnTo>
            </a:path>
          </a:pathLst>
        </a:custGeom>
        <a:noFill/>
        <a:ln w="63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rot="10800000">
        <a:off x="3570981" y="4275109"/>
        <a:ext cx="27644" cy="27644"/>
      </dsp:txXfrm>
    </dsp:sp>
    <dsp:sp modelId="{A0AC370E-B88A-44D1-8461-D39000036368}">
      <dsp:nvSpPr>
        <dsp:cNvPr id="0" name=""/>
        <dsp:cNvSpPr/>
      </dsp:nvSpPr>
      <dsp:spPr>
        <a:xfrm>
          <a:off x="1967912" y="4337642"/>
          <a:ext cx="1831985" cy="183198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ts val="1500"/>
            </a:lnSpc>
            <a:spcBef>
              <a:spcPct val="0"/>
            </a:spcBef>
            <a:spcAft>
              <a:spcPct val="35000"/>
            </a:spcAft>
          </a:pPr>
          <a:r>
            <a:rPr lang="en-AU" sz="1300" b="1" kern="1200" dirty="0" smtClean="0">
              <a:solidFill>
                <a:schemeClr val="tx1"/>
              </a:solidFill>
              <a:latin typeface="Arial" pitchFamily="34" charset="0"/>
              <a:cs typeface="Arial" pitchFamily="34" charset="0"/>
            </a:rPr>
            <a:t>Largest university career mentor scheme in Australia</a:t>
          </a:r>
        </a:p>
      </dsp:txBody>
      <dsp:txXfrm>
        <a:off x="2236200" y="4605930"/>
        <a:ext cx="1295409" cy="1295409"/>
      </dsp:txXfrm>
    </dsp:sp>
    <dsp:sp modelId="{F950E821-A955-47BD-97ED-44F06DE3EDA8}">
      <dsp:nvSpPr>
        <dsp:cNvPr id="0" name=""/>
        <dsp:cNvSpPr/>
      </dsp:nvSpPr>
      <dsp:spPr>
        <a:xfrm rot="11880000">
          <a:off x="2948097" y="2947890"/>
          <a:ext cx="478144" cy="38805"/>
        </a:xfrm>
        <a:custGeom>
          <a:avLst/>
          <a:gdLst/>
          <a:ahLst/>
          <a:cxnLst/>
          <a:rect l="0" t="0" r="0" b="0"/>
          <a:pathLst>
            <a:path>
              <a:moveTo>
                <a:pt x="0" y="19402"/>
              </a:moveTo>
              <a:lnTo>
                <a:pt x="478144" y="19402"/>
              </a:lnTo>
            </a:path>
          </a:pathLst>
        </a:custGeom>
        <a:noFill/>
        <a:ln w="63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rot="10800000">
        <a:off x="3175216" y="2955340"/>
        <a:ext cx="23907" cy="23907"/>
      </dsp:txXfrm>
    </dsp:sp>
    <dsp:sp modelId="{232FFDB1-C791-4E8E-903C-1F179D12196B}">
      <dsp:nvSpPr>
        <dsp:cNvPr id="0" name=""/>
        <dsp:cNvSpPr/>
      </dsp:nvSpPr>
      <dsp:spPr>
        <a:xfrm>
          <a:off x="1027790" y="1587060"/>
          <a:ext cx="1979515" cy="2000400"/>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ts val="1500"/>
            </a:lnSpc>
            <a:spcBef>
              <a:spcPct val="0"/>
            </a:spcBef>
            <a:spcAft>
              <a:spcPct val="35000"/>
            </a:spcAft>
          </a:pPr>
          <a:r>
            <a:rPr lang="en-AU" sz="1300" b="1" kern="1200" dirty="0" smtClean="0">
              <a:solidFill>
                <a:schemeClr val="tx1"/>
              </a:solidFill>
              <a:latin typeface="Arial" pitchFamily="34" charset="0"/>
              <a:cs typeface="Arial" pitchFamily="34" charset="0"/>
            </a:rPr>
            <a:t>Connect with local students through QUT’s buddy program</a:t>
          </a:r>
          <a:endParaRPr lang="en-AU" sz="1300" b="1" kern="1200" dirty="0">
            <a:solidFill>
              <a:schemeClr val="tx1"/>
            </a:solidFill>
            <a:latin typeface="Arial" pitchFamily="34" charset="0"/>
            <a:cs typeface="Arial" pitchFamily="34" charset="0"/>
          </a:endParaRPr>
        </a:p>
      </dsp:txBody>
      <dsp:txXfrm>
        <a:off x="1317683" y="1880012"/>
        <a:ext cx="1399729" cy="141449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wrap="square" lIns="91559" tIns="45779" rIns="91559" bIns="45779"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54450" y="0"/>
            <a:ext cx="2951163" cy="496888"/>
          </a:xfrm>
          <a:prstGeom prst="rect">
            <a:avLst/>
          </a:prstGeom>
        </p:spPr>
        <p:txBody>
          <a:bodyPr vert="horz" wrap="square" lIns="91559" tIns="45779" rIns="91559" bIns="45779" numCol="1" anchor="t" anchorCtr="0" compatLnSpc="1">
            <a:prstTxWarp prst="textNoShape">
              <a:avLst/>
            </a:prstTxWarp>
          </a:bodyPr>
          <a:lstStyle>
            <a:lvl1pPr algn="r">
              <a:defRPr sz="1200" smtClean="0"/>
            </a:lvl1pPr>
          </a:lstStyle>
          <a:p>
            <a:pPr>
              <a:defRPr/>
            </a:pPr>
            <a:fld id="{8778791D-CBBF-44F7-AEA6-59ED8EF72A3B}" type="datetimeFigureOut">
              <a:rPr lang="en-AU"/>
              <a:pPr>
                <a:defRPr/>
              </a:pPr>
              <a:t>20/09/2012</a:t>
            </a:fld>
            <a:endParaRPr lang="en-AU"/>
          </a:p>
        </p:txBody>
      </p:sp>
      <p:sp>
        <p:nvSpPr>
          <p:cNvPr id="4" name="Footer Placeholder 3"/>
          <p:cNvSpPr>
            <a:spLocks noGrp="1"/>
          </p:cNvSpPr>
          <p:nvPr>
            <p:ph type="ftr" sz="quarter" idx="2"/>
          </p:nvPr>
        </p:nvSpPr>
        <p:spPr>
          <a:xfrm>
            <a:off x="0" y="9440863"/>
            <a:ext cx="2951163" cy="496887"/>
          </a:xfrm>
          <a:prstGeom prst="rect">
            <a:avLst/>
          </a:prstGeom>
        </p:spPr>
        <p:txBody>
          <a:bodyPr vert="horz" wrap="square" lIns="91559" tIns="45779" rIns="91559" bIns="45779"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54450" y="9440863"/>
            <a:ext cx="2951163" cy="496887"/>
          </a:xfrm>
          <a:prstGeom prst="rect">
            <a:avLst/>
          </a:prstGeom>
        </p:spPr>
        <p:txBody>
          <a:bodyPr vert="horz" wrap="square" lIns="91559" tIns="45779" rIns="91559" bIns="45779" numCol="1" anchor="b" anchorCtr="0" compatLnSpc="1">
            <a:prstTxWarp prst="textNoShape">
              <a:avLst/>
            </a:prstTxWarp>
          </a:bodyPr>
          <a:lstStyle>
            <a:lvl1pPr algn="r">
              <a:defRPr sz="1200" smtClean="0"/>
            </a:lvl1pPr>
          </a:lstStyle>
          <a:p>
            <a:pPr>
              <a:defRPr/>
            </a:pPr>
            <a:fld id="{1C3C2537-0718-4B6D-9279-4C3A99176E04}" type="slidenum">
              <a:rPr lang="en-AU"/>
              <a:pPr>
                <a:defRPr/>
              </a:pPr>
              <a:t>‹#›</a:t>
            </a:fld>
            <a:endParaRPr lang="en-AU"/>
          </a:p>
        </p:txBody>
      </p:sp>
    </p:spTree>
    <p:extLst>
      <p:ext uri="{BB962C8B-B14F-4D97-AF65-F5344CB8AC3E}">
        <p14:creationId xmlns:p14="http://schemas.microsoft.com/office/powerpoint/2010/main" val="1840887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wrap="square" lIns="91559" tIns="45779" rIns="91559" bIns="45779"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idx="1"/>
          </p:nvPr>
        </p:nvSpPr>
        <p:spPr>
          <a:xfrm>
            <a:off x="3854450" y="0"/>
            <a:ext cx="2951163" cy="496888"/>
          </a:xfrm>
          <a:prstGeom prst="rect">
            <a:avLst/>
          </a:prstGeom>
        </p:spPr>
        <p:txBody>
          <a:bodyPr vert="horz" wrap="square" lIns="91559" tIns="45779" rIns="91559" bIns="45779" numCol="1" anchor="t" anchorCtr="0" compatLnSpc="1">
            <a:prstTxWarp prst="textNoShape">
              <a:avLst/>
            </a:prstTxWarp>
          </a:bodyPr>
          <a:lstStyle>
            <a:lvl1pPr algn="r">
              <a:defRPr sz="1200" smtClean="0"/>
            </a:lvl1pPr>
          </a:lstStyle>
          <a:p>
            <a:pPr>
              <a:defRPr/>
            </a:pPr>
            <a:fld id="{0E3E2645-FA69-4050-B6F7-DE116A922175}" type="datetimeFigureOut">
              <a:rPr lang="en-US"/>
              <a:pPr>
                <a:defRPr/>
              </a:pPr>
              <a:t>9/20/2012</a:t>
            </a:fld>
            <a:endParaRPr lang="en-AU"/>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59" tIns="45779" rIns="91559" bIns="45779" rtlCol="0" anchor="ctr"/>
          <a:lstStyle/>
          <a:p>
            <a:pPr lvl="0"/>
            <a:endParaRPr lang="en-AU" noProof="0" dirty="0" smtClean="0"/>
          </a:p>
        </p:txBody>
      </p:sp>
      <p:sp>
        <p:nvSpPr>
          <p:cNvPr id="5" name="Notes Placeholder 4"/>
          <p:cNvSpPr>
            <a:spLocks noGrp="1"/>
          </p:cNvSpPr>
          <p:nvPr>
            <p:ph type="body" sz="quarter" idx="3"/>
          </p:nvPr>
        </p:nvSpPr>
        <p:spPr>
          <a:xfrm>
            <a:off x="681038" y="4721225"/>
            <a:ext cx="5445125" cy="4471988"/>
          </a:xfrm>
          <a:prstGeom prst="rect">
            <a:avLst/>
          </a:prstGeom>
        </p:spPr>
        <p:txBody>
          <a:bodyPr vert="horz" wrap="square" lIns="91559" tIns="45779" rIns="91559" bIns="4577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40863"/>
            <a:ext cx="2951163" cy="496887"/>
          </a:xfrm>
          <a:prstGeom prst="rect">
            <a:avLst/>
          </a:prstGeom>
        </p:spPr>
        <p:txBody>
          <a:bodyPr vert="horz" wrap="square" lIns="91559" tIns="45779" rIns="91559" bIns="45779" numCol="1" anchor="b" anchorCtr="0" compatLnSpc="1">
            <a:prstTxWarp prst="textNoShape">
              <a:avLst/>
            </a:prstTxWarp>
          </a:bodyPr>
          <a:lstStyle>
            <a:lvl1pPr>
              <a:defRPr sz="1200" smtClean="0"/>
            </a:lvl1pPr>
          </a:lstStyle>
          <a:p>
            <a:pPr>
              <a:defRPr/>
            </a:pPr>
            <a:endParaRPr lang="en-US"/>
          </a:p>
        </p:txBody>
      </p:sp>
      <p:sp>
        <p:nvSpPr>
          <p:cNvPr id="7" name="Slide Number Placeholder 6"/>
          <p:cNvSpPr>
            <a:spLocks noGrp="1"/>
          </p:cNvSpPr>
          <p:nvPr>
            <p:ph type="sldNum" sz="quarter" idx="5"/>
          </p:nvPr>
        </p:nvSpPr>
        <p:spPr>
          <a:xfrm>
            <a:off x="3854450" y="9440863"/>
            <a:ext cx="2951163" cy="496887"/>
          </a:xfrm>
          <a:prstGeom prst="rect">
            <a:avLst/>
          </a:prstGeom>
        </p:spPr>
        <p:txBody>
          <a:bodyPr vert="horz" wrap="square" lIns="91559" tIns="45779" rIns="91559" bIns="45779" numCol="1" anchor="b" anchorCtr="0" compatLnSpc="1">
            <a:prstTxWarp prst="textNoShape">
              <a:avLst/>
            </a:prstTxWarp>
          </a:bodyPr>
          <a:lstStyle>
            <a:lvl1pPr algn="r">
              <a:defRPr sz="1200" smtClean="0"/>
            </a:lvl1pPr>
          </a:lstStyle>
          <a:p>
            <a:pPr>
              <a:defRPr/>
            </a:pPr>
            <a:fld id="{B70ED2AF-D016-4202-8EFE-49FBE5BD48C1}" type="slidenum">
              <a:rPr lang="en-AU"/>
              <a:pPr>
                <a:defRPr/>
              </a:pPr>
              <a:t>‹#›</a:t>
            </a:fld>
            <a:endParaRPr lang="en-AU"/>
          </a:p>
        </p:txBody>
      </p:sp>
    </p:spTree>
    <p:extLst>
      <p:ext uri="{BB962C8B-B14F-4D97-AF65-F5344CB8AC3E}">
        <p14:creationId xmlns:p14="http://schemas.microsoft.com/office/powerpoint/2010/main" val="267070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70476E31-9BA5-45F7-8956-04CEF165A47E}" type="slidenum">
              <a:rPr lang="en-AU"/>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outdoor activities-</a:t>
            </a:r>
            <a:r>
              <a:rPr lang="en-US" baseline="0" dirty="0" smtClean="0"/>
              <a:t> QUT hosts the Brisbane </a:t>
            </a:r>
            <a:r>
              <a:rPr lang="en-US" baseline="0" dirty="0" err="1" smtClean="0"/>
              <a:t>Rockclimbing</a:t>
            </a:r>
            <a:r>
              <a:rPr lang="en-US" baseline="0" dirty="0" smtClean="0"/>
              <a:t> club which is based at the Kangaroo Pt cliffs just across the river from Gardens Point campus. </a:t>
            </a:r>
          </a:p>
          <a:p>
            <a:r>
              <a:rPr lang="en-US" baseline="0" dirty="0" smtClean="0"/>
              <a:t>Kayaking on the river</a:t>
            </a:r>
          </a:p>
          <a:p>
            <a:r>
              <a:rPr lang="en-US" baseline="0" dirty="0" smtClean="0"/>
              <a:t>Brisbane has one of only 2 bridge climbs in the world at the Story Bridge</a:t>
            </a:r>
          </a:p>
          <a:p>
            <a:r>
              <a:rPr lang="en-US" baseline="0" dirty="0" smtClean="0"/>
              <a:t>20km of riverside bike paths in Brisbane- in 2010 introduced city cycle system to allow cheap usage of bikes in the city. People can pay a subscription fee or use the bikes on a casual basis. </a:t>
            </a:r>
          </a:p>
          <a:p>
            <a:endParaRPr lang="en-AU" dirty="0" smtClean="0"/>
          </a:p>
          <a:p>
            <a:endParaRPr lang="en-AU" dirty="0" smtClean="0"/>
          </a:p>
          <a:p>
            <a:r>
              <a:rPr lang="en-AU" dirty="0" smtClean="0"/>
              <a:t>Sports-</a:t>
            </a:r>
            <a:r>
              <a:rPr lang="en-AU" baseline="0" dirty="0" smtClean="0"/>
              <a:t> Brisbane has teams in AFL, Rugby League, cricket and soccer (football). Brisbane is also the home for the QLD Reds, the rugby union team.</a:t>
            </a:r>
          </a:p>
          <a:p>
            <a:r>
              <a:rPr lang="en-AU" baseline="0" dirty="0" smtClean="0"/>
              <a:t>There are 2 major sports venues for all football codes and cricket each holding over 40,000 people.</a:t>
            </a:r>
          </a:p>
          <a:p>
            <a:endParaRPr lang="en-AU" baseline="0" dirty="0" smtClean="0"/>
          </a:p>
          <a:p>
            <a:r>
              <a:rPr lang="en-AU" baseline="0" dirty="0" smtClean="0"/>
              <a:t>  </a:t>
            </a:r>
            <a:endParaRPr lang="en-AU" dirty="0"/>
          </a:p>
        </p:txBody>
      </p:sp>
      <p:sp>
        <p:nvSpPr>
          <p:cNvPr id="4" name="Slide Number Placeholder 3"/>
          <p:cNvSpPr>
            <a:spLocks noGrp="1"/>
          </p:cNvSpPr>
          <p:nvPr>
            <p:ph type="sldNum" sz="quarter" idx="10"/>
          </p:nvPr>
        </p:nvSpPr>
        <p:spPr/>
        <p:txBody>
          <a:bodyPr/>
          <a:lstStyle/>
          <a:p>
            <a:pPr>
              <a:defRPr/>
            </a:pPr>
            <a:fld id="{B70ED2AF-D016-4202-8EFE-49FBE5BD48C1}" type="slidenum">
              <a:rPr lang="en-AU" smtClean="0"/>
              <a:pPr>
                <a:defRPr/>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Art galleries</a:t>
            </a:r>
            <a:r>
              <a:rPr lang="en-AU" baseline="0" dirty="0" smtClean="0"/>
              <a:t> including second largest collection of art outside of the Qld art gallery right on QUT Gardens Point campus. </a:t>
            </a:r>
          </a:p>
          <a:p>
            <a:r>
              <a:rPr lang="en-AU" baseline="0" dirty="0" smtClean="0"/>
              <a:t>Cafe culture with coffee shops all over the city.</a:t>
            </a:r>
          </a:p>
          <a:p>
            <a:r>
              <a:rPr lang="en-AU" dirty="0" smtClean="0"/>
              <a:t>Billboard</a:t>
            </a:r>
            <a:r>
              <a:rPr lang="en-AU" baseline="0" dirty="0" smtClean="0"/>
              <a:t> magazine recently named Brisbane as one of the world’s top 5 hotspots for live music. </a:t>
            </a:r>
          </a:p>
          <a:p>
            <a:r>
              <a:rPr lang="en-AU" baseline="0" dirty="0" smtClean="0"/>
              <a:t>Brisbane also has Qld Performing Arts complex which hosts Broadway plays and musicals throughout the year.</a:t>
            </a:r>
            <a:endParaRPr lang="en-AU" dirty="0"/>
          </a:p>
        </p:txBody>
      </p:sp>
      <p:sp>
        <p:nvSpPr>
          <p:cNvPr id="4" name="Slide Number Placeholder 3"/>
          <p:cNvSpPr>
            <a:spLocks noGrp="1"/>
          </p:cNvSpPr>
          <p:nvPr>
            <p:ph type="sldNum" sz="quarter" idx="10"/>
          </p:nvPr>
        </p:nvSpPr>
        <p:spPr/>
        <p:txBody>
          <a:bodyPr/>
          <a:lstStyle/>
          <a:p>
            <a:pPr>
              <a:defRPr/>
            </a:pPr>
            <a:fld id="{B70ED2AF-D016-4202-8EFE-49FBE5BD48C1}" type="slidenum">
              <a:rPr lang="en-AU" smtClean="0"/>
              <a:pPr>
                <a:defRPr/>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b="1" dirty="0" smtClean="0"/>
              <a:t>Additional notes;</a:t>
            </a:r>
          </a:p>
          <a:p>
            <a:pPr eaLnBrk="1" hangingPunct="1">
              <a:buFontTx/>
              <a:buNone/>
            </a:pPr>
            <a:endParaRPr lang="en-AU" sz="1200" dirty="0" smtClean="0">
              <a:solidFill>
                <a:schemeClr val="bg1"/>
              </a:solidFill>
              <a:latin typeface="Arial" charset="0"/>
              <a:cs typeface="Arial" charset="0"/>
            </a:endParaRPr>
          </a:p>
          <a:p>
            <a:pPr eaLnBrk="1" hangingPunct="1"/>
            <a:r>
              <a:rPr lang="en-AU" sz="1200" dirty="0" smtClean="0">
                <a:solidFill>
                  <a:schemeClr val="bg1"/>
                </a:solidFill>
                <a:latin typeface="Arial" charset="0"/>
                <a:cs typeface="Arial" charset="0"/>
              </a:rPr>
              <a:t> </a:t>
            </a: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3BD6CF13-08B1-4BE5-9060-E67148911433}" type="slidenum">
              <a:rPr lang="en-AU"/>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marL="342900" algn="just" eaLnBrk="1" hangingPunct="1">
              <a:spcBef>
                <a:spcPct val="20000"/>
              </a:spcBef>
            </a:pPr>
            <a:r>
              <a:rPr lang="en-AU" b="1" dirty="0" smtClean="0"/>
              <a:t>Additional Notes:</a:t>
            </a:r>
            <a:endParaRPr lang="en-AU" b="1" dirty="0" smtClean="0">
              <a:solidFill>
                <a:schemeClr val="tx2"/>
              </a:solidFill>
            </a:endParaRPr>
          </a:p>
          <a:p>
            <a:pPr marL="342900" eaLnBrk="1" hangingPunct="1">
              <a:spcBef>
                <a:spcPct val="20000"/>
              </a:spcBef>
            </a:pPr>
            <a:endParaRPr lang="en-AU" dirty="0" smtClean="0">
              <a:solidFill>
                <a:schemeClr val="tx2"/>
              </a:solidFill>
            </a:endParaRPr>
          </a:p>
          <a:p>
            <a:pPr marL="342900" eaLnBrk="1" hangingPunct="1">
              <a:spcBef>
                <a:spcPct val="20000"/>
              </a:spcBef>
            </a:pPr>
            <a:r>
              <a:rPr lang="en-AU" b="1" dirty="0" smtClean="0">
                <a:ea typeface="ＭＳ Ｐゴシック" pitchFamily="34" charset="-128"/>
              </a:rPr>
              <a:t>Areas of study:</a:t>
            </a:r>
            <a:br>
              <a:rPr lang="en-AU" b="1" dirty="0" smtClean="0">
                <a:ea typeface="ＭＳ Ｐゴシック" pitchFamily="34" charset="-128"/>
              </a:rPr>
            </a:br>
            <a:endParaRPr lang="en-AU" b="1" dirty="0" smtClean="0">
              <a:ea typeface="ＭＳ Ｐゴシック" pitchFamily="34" charset="-128"/>
            </a:endParaRPr>
          </a:p>
          <a:p>
            <a:pPr marL="342900" eaLnBrk="1" hangingPunct="1">
              <a:spcBef>
                <a:spcPct val="20000"/>
              </a:spcBef>
            </a:pPr>
            <a:r>
              <a:rPr lang="en-AU" dirty="0" smtClean="0">
                <a:ea typeface="ＭＳ Ｐゴシック" pitchFamily="34" charset="-128"/>
              </a:rPr>
              <a:t>Accountancy, Advertising, Economics, Finance, Human Resource management, International Business, Management, Marketing, Public Relations  Language, Integrated Marketing Communications (IMC), Electronic Business, International Logistics, Business, Law and Tax, Professional Accounting, Funds Management, Financial Economics</a:t>
            </a:r>
          </a:p>
          <a:p>
            <a:pPr marL="342900" eaLnBrk="1" hangingPunct="1">
              <a:spcBef>
                <a:spcPct val="20000"/>
              </a:spcBef>
            </a:pPr>
            <a:endParaRPr lang="en-AU" dirty="0" smtClean="0">
              <a:ea typeface="ＭＳ Ｐゴシック" pitchFamily="34" charset="-128"/>
            </a:endParaRPr>
          </a:p>
          <a:p>
            <a:pPr marL="342900" eaLnBrk="1" hangingPunct="1">
              <a:spcBef>
                <a:spcPct val="20000"/>
              </a:spcBef>
            </a:pPr>
            <a:r>
              <a:rPr lang="en-US" dirty="0" smtClean="0">
                <a:solidFill>
                  <a:schemeClr val="bg1"/>
                </a:solidFill>
              </a:rPr>
              <a:t>Practical opportunities are available during and after your study such as the Business Advantage Program</a:t>
            </a:r>
          </a:p>
          <a:p>
            <a:pPr marL="342900" eaLnBrk="1" hangingPunct="1">
              <a:spcBef>
                <a:spcPct val="20000"/>
              </a:spcBef>
            </a:pPr>
            <a:endParaRPr lang="en-AU" dirty="0" smtClean="0">
              <a:ea typeface="ＭＳ Ｐゴシック" pitchFamily="34" charset="-128"/>
            </a:endParaRPr>
          </a:p>
          <a:p>
            <a:pPr marL="342900">
              <a:spcBef>
                <a:spcPct val="20000"/>
              </a:spcBef>
            </a:pPr>
            <a:r>
              <a:rPr lang="en-US" dirty="0" smtClean="0">
                <a:solidFill>
                  <a:schemeClr val="bg1"/>
                </a:solidFill>
              </a:rPr>
              <a:t>88 per cent of QUT Business School research publications are in international journals</a:t>
            </a:r>
            <a:endParaRPr lang="en-AU" dirty="0" smtClean="0">
              <a:solidFill>
                <a:schemeClr val="bg1"/>
              </a:solidFill>
            </a:endParaRPr>
          </a:p>
          <a:p>
            <a:pPr marL="342900" eaLnBrk="1" hangingPunct="1">
              <a:spcBef>
                <a:spcPct val="20000"/>
              </a:spcBef>
            </a:pPr>
            <a:endParaRPr lang="en-AU" dirty="0" smtClean="0">
              <a:solidFill>
                <a:schemeClr val="tx2"/>
              </a:solidFill>
            </a:endParaRPr>
          </a:p>
          <a:p>
            <a:pPr marL="342900" eaLnBrk="1" hangingPunct="1">
              <a:spcBef>
                <a:spcPct val="0"/>
              </a:spcBef>
            </a:pPr>
            <a:endParaRPr lang="en-AU"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B09028B4-044C-4E9B-A824-2E17A275DC32}" type="slidenum">
              <a:rPr lang="en-AU"/>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lnSpc>
                <a:spcPct val="90000"/>
              </a:lnSpc>
              <a:spcBef>
                <a:spcPct val="20000"/>
              </a:spcBef>
            </a:pPr>
            <a:r>
              <a:rPr lang="en-AU" b="1" dirty="0" smtClean="0"/>
              <a:t>Additional Notes:</a:t>
            </a:r>
            <a:endParaRPr lang="en-AU" dirty="0" smtClean="0"/>
          </a:p>
          <a:p>
            <a:pPr eaLnBrk="1" hangingPunct="1">
              <a:lnSpc>
                <a:spcPct val="90000"/>
              </a:lnSpc>
              <a:spcBef>
                <a:spcPct val="20000"/>
              </a:spcBef>
            </a:pPr>
            <a:endParaRPr lang="en-AU" dirty="0" smtClean="0"/>
          </a:p>
          <a:p>
            <a:pPr eaLnBrk="1" hangingPunct="1">
              <a:lnSpc>
                <a:spcPct val="90000"/>
              </a:lnSpc>
            </a:pPr>
            <a:r>
              <a:rPr lang="en-AU" b="1" dirty="0" smtClean="0"/>
              <a:t>Areas of study:</a:t>
            </a:r>
          </a:p>
          <a:p>
            <a:pPr eaLnBrk="1" hangingPunct="1">
              <a:lnSpc>
                <a:spcPct val="90000"/>
              </a:lnSpc>
              <a:spcBef>
                <a:spcPct val="20000"/>
              </a:spcBef>
            </a:pPr>
            <a:r>
              <a:rPr lang="en-AU" dirty="0" smtClean="0"/>
              <a:t>Acting, Animation, Creative and Professional Writing, Dance , Drama, Fashion, Film and Screen Production, Interactive and Visual Design</a:t>
            </a:r>
            <a:r>
              <a:rPr lang="en-AU" dirty="0" smtClean="0">
                <a:ea typeface="ＭＳ Ｐゴシック" pitchFamily="34" charset="-128"/>
              </a:rPr>
              <a:t> Sound Design, Technical Production, Television Producing, Visual Arts, Journalism, Music, Mass Communication, Media and Communication.</a:t>
            </a:r>
            <a:endParaRPr lang="en-AU" dirty="0" smtClean="0"/>
          </a:p>
          <a:p>
            <a:pPr eaLnBrk="1" hangingPunct="1">
              <a:lnSpc>
                <a:spcPct val="90000"/>
              </a:lnSpc>
              <a:spcBef>
                <a:spcPct val="20000"/>
              </a:spcBef>
            </a:pPr>
            <a:endParaRPr lang="en-AU" dirty="0" smtClean="0"/>
          </a:p>
          <a:p>
            <a:pPr>
              <a:spcBef>
                <a:spcPct val="20000"/>
              </a:spcBef>
              <a:buFontTx/>
              <a:buChar char="•"/>
            </a:pPr>
            <a:r>
              <a:rPr lang="en-AU" dirty="0" smtClean="0">
                <a:solidFill>
                  <a:schemeClr val="bg1"/>
                </a:solidFill>
              </a:rPr>
              <a:t>Provide you with opportunities to exhibit your work  to industry leaders </a:t>
            </a:r>
          </a:p>
          <a:p>
            <a:pPr eaLnBrk="1" hangingPunct="1">
              <a:lnSpc>
                <a:spcPct val="90000"/>
              </a:lnSpc>
              <a:spcBef>
                <a:spcPct val="20000"/>
              </a:spcBef>
            </a:pPr>
            <a:endParaRPr lang="en-AU"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B48B7AC4-0C26-42CB-8A67-C1C5153A51B5}" type="slidenum">
              <a:rPr lang="en-AU"/>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marL="342900" eaLnBrk="1" hangingPunct="1"/>
            <a:r>
              <a:rPr lang="en-AU" b="1" dirty="0" smtClean="0"/>
              <a:t>Additional Notes:</a:t>
            </a:r>
          </a:p>
          <a:p>
            <a:pPr marL="342900" eaLnBrk="1" hangingPunct="1"/>
            <a:endParaRPr lang="en-AU" dirty="0" smtClean="0"/>
          </a:p>
          <a:p>
            <a:pPr marL="342900" eaLnBrk="1" hangingPunct="1"/>
            <a:r>
              <a:rPr lang="en-AU" dirty="0" smtClean="0"/>
              <a:t>One of five education faculties in the world to prepare teachers for the Malaysian Government.</a:t>
            </a:r>
          </a:p>
          <a:p>
            <a:pPr marL="342900" eaLnBrk="1" hangingPunct="1"/>
            <a:endParaRPr lang="en-AU" b="1" dirty="0" smtClean="0"/>
          </a:p>
          <a:p>
            <a:pPr marL="342900" eaLnBrk="1" hangingPunct="1"/>
            <a:r>
              <a:rPr lang="en-AU" dirty="0" smtClean="0"/>
              <a:t>Faculty maintains the Centre for Learning Innovation that draws upon the strengths of all its Schools and provides on-going support for our top education researchers.</a:t>
            </a:r>
          </a:p>
          <a:p>
            <a:pPr marL="342900" eaLnBrk="1" hangingPunct="1">
              <a:buFontTx/>
              <a:buChar char="•"/>
            </a:pPr>
            <a:endParaRPr lang="en-AU" dirty="0" smtClean="0"/>
          </a:p>
          <a:p>
            <a:pPr marL="342900" eaLnBrk="1" hangingPunct="1"/>
            <a:r>
              <a:rPr lang="en-AU" dirty="0" smtClean="0"/>
              <a:t>The Faculty is also home to the Stronger Smarter Institute, an innovative partnership between Education Queensland and QUT which stimulates excellence in all areas where Indigenous </a:t>
            </a:r>
          </a:p>
          <a:p>
            <a:pPr marL="342900" eaLnBrk="1" hangingPunct="1"/>
            <a:r>
              <a:rPr lang="en-AU" dirty="0" smtClean="0"/>
              <a:t>students encounter and engage with education systems.</a:t>
            </a:r>
          </a:p>
          <a:p>
            <a:pPr marL="342900" eaLnBrk="1" hangingPunct="1"/>
            <a:endParaRPr lang="en-AU" b="1" dirty="0" smtClean="0"/>
          </a:p>
          <a:p>
            <a:pPr marL="342900" eaLnBrk="1" hangingPunct="1"/>
            <a:r>
              <a:rPr lang="en-AU" b="1" dirty="0" smtClean="0"/>
              <a:t>Areas of study:</a:t>
            </a:r>
          </a:p>
          <a:p>
            <a:pPr marL="342900" eaLnBrk="1" hangingPunct="1"/>
            <a:r>
              <a:rPr lang="en-AU" dirty="0" smtClean="0"/>
              <a:t>Early Childhood Teaching, Junior Years Teaching, Middle Years Teaching, Secondary Teaching, Learning Innovation, Teacher Librarianship,  Educational and Developmental, Psychology.</a:t>
            </a:r>
          </a:p>
          <a:p>
            <a:pPr marL="342900" eaLnBrk="1" hangingPunct="1"/>
            <a:endParaRPr lang="en-AU" dirty="0" smtClean="0"/>
          </a:p>
          <a:p>
            <a:pPr marL="342900" eaLnBrk="1" hangingPunct="1"/>
            <a:endParaRPr lang="en-AU"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F4F30B67-1F86-4808-8A23-95AAD68671F3}" type="slidenum">
              <a:rPr lang="en-AU"/>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342900" eaLnBrk="1" hangingPunct="1">
              <a:lnSpc>
                <a:spcPct val="80000"/>
              </a:lnSpc>
              <a:spcBef>
                <a:spcPct val="20000"/>
              </a:spcBef>
            </a:pPr>
            <a:r>
              <a:rPr lang="en-AU" b="1" smtClean="0"/>
              <a:t>Additional Notes:</a:t>
            </a:r>
          </a:p>
          <a:p>
            <a:pPr marL="342900" eaLnBrk="1" hangingPunct="1">
              <a:lnSpc>
                <a:spcPct val="80000"/>
              </a:lnSpc>
              <a:spcBef>
                <a:spcPct val="10000"/>
              </a:spcBef>
            </a:pPr>
            <a:endParaRPr lang="en-AU" smtClean="0"/>
          </a:p>
          <a:p>
            <a:pPr marL="342900" eaLnBrk="1" hangingPunct="1">
              <a:lnSpc>
                <a:spcPct val="80000"/>
              </a:lnSpc>
              <a:spcBef>
                <a:spcPct val="10000"/>
              </a:spcBef>
            </a:pPr>
            <a:r>
              <a:rPr lang="en-AU" smtClean="0"/>
              <a:t>Major partner in the Institute of Health and Biomedical Innovation, a progressive A$70 million research facility, which focuses on research </a:t>
            </a:r>
          </a:p>
          <a:p>
            <a:pPr marL="342900" eaLnBrk="1" hangingPunct="1">
              <a:lnSpc>
                <a:spcPct val="80000"/>
              </a:lnSpc>
              <a:spcBef>
                <a:spcPct val="10000"/>
              </a:spcBef>
            </a:pPr>
            <a:r>
              <a:rPr lang="en-AU" smtClean="0"/>
              <a:t>in cells and tissue, tropical crops and biocommodities, vision improvement, medical devices, human health and well being, and injury </a:t>
            </a:r>
          </a:p>
          <a:p>
            <a:pPr marL="342900" eaLnBrk="1" hangingPunct="1">
              <a:lnSpc>
                <a:spcPct val="80000"/>
              </a:lnSpc>
              <a:spcBef>
                <a:spcPct val="10000"/>
              </a:spcBef>
            </a:pPr>
            <a:r>
              <a:rPr lang="en-AU" smtClean="0"/>
              <a:t>prevention and rehabilitation.</a:t>
            </a:r>
          </a:p>
          <a:p>
            <a:pPr marL="342900" eaLnBrk="1" hangingPunct="1">
              <a:lnSpc>
                <a:spcPct val="80000"/>
              </a:lnSpc>
              <a:spcBef>
                <a:spcPct val="10000"/>
              </a:spcBef>
            </a:pPr>
            <a:endParaRPr lang="en-AU" smtClean="0"/>
          </a:p>
          <a:p>
            <a:pPr marL="342900" eaLnBrk="1" hangingPunct="1">
              <a:lnSpc>
                <a:spcPct val="80000"/>
              </a:lnSpc>
              <a:spcBef>
                <a:spcPct val="10000"/>
              </a:spcBef>
            </a:pPr>
            <a:endParaRPr lang="en-AU" smtClean="0"/>
          </a:p>
          <a:p>
            <a:pPr marL="342900" eaLnBrk="1" hangingPunct="1">
              <a:lnSpc>
                <a:spcPct val="80000"/>
              </a:lnSpc>
            </a:pPr>
            <a:r>
              <a:rPr lang="en-AU" b="1" smtClean="0"/>
              <a:t>Areas of study:</a:t>
            </a:r>
            <a:br>
              <a:rPr lang="en-AU" b="1" smtClean="0"/>
            </a:br>
            <a:endParaRPr lang="en-AU" b="1" smtClean="0"/>
          </a:p>
          <a:p>
            <a:pPr marL="342900" eaLnBrk="1" hangingPunct="1">
              <a:lnSpc>
                <a:spcPct val="80000"/>
              </a:lnSpc>
            </a:pPr>
            <a:r>
              <a:rPr lang="en-AU" smtClean="0"/>
              <a:t>Behavioural Science (Psychology), Human Movement Studies, Human Services, Nutrition and Dietetics, Exercise and Sports Nutrition, Nursing, Nutrition, Optometry, Podiatry, Public Health.</a:t>
            </a:r>
          </a:p>
          <a:p>
            <a:pPr marL="342900" eaLnBrk="1" hangingPunct="1">
              <a:lnSpc>
                <a:spcPct val="80000"/>
              </a:lnSpc>
              <a:spcBef>
                <a:spcPct val="0"/>
              </a:spcBef>
            </a:pPr>
            <a:endParaRPr lang="en-AU" smtClean="0"/>
          </a:p>
          <a:p>
            <a:pPr marL="342900" eaLnBrk="1" hangingPunct="1">
              <a:lnSpc>
                <a:spcPct val="80000"/>
              </a:lnSpc>
              <a:spcBef>
                <a:spcPct val="0"/>
              </a:spcBef>
            </a:pPr>
            <a:r>
              <a:rPr lang="en-AU" smtClean="0"/>
              <a:t>Acting Head of School, Professor Patsy Yates, said it is a great achievement that the school was judged 5 out of 5 in the world rankings. </a:t>
            </a:r>
          </a:p>
          <a:p>
            <a:pPr marL="342900" eaLnBrk="1" hangingPunct="1">
              <a:lnSpc>
                <a:spcPct val="80000"/>
              </a:lnSpc>
              <a:spcBef>
                <a:spcPct val="0"/>
              </a:spcBef>
            </a:pPr>
            <a:endParaRPr lang="en-AU" smtClean="0"/>
          </a:p>
          <a:p>
            <a:pPr marL="342900" eaLnBrk="1" hangingPunct="1">
              <a:lnSpc>
                <a:spcPct val="80000"/>
              </a:lnSpc>
              <a:spcBef>
                <a:spcPct val="0"/>
              </a:spcBef>
            </a:pPr>
            <a:r>
              <a:rPr lang="en-AU" smtClean="0"/>
              <a:t>QUT is a world leader in research areas including wound healing and cancer and palliative care.</a:t>
            </a:r>
          </a:p>
          <a:p>
            <a:pPr marL="342900" eaLnBrk="1" hangingPunct="1">
              <a:lnSpc>
                <a:spcPct val="80000"/>
              </a:lnSpc>
              <a:spcBef>
                <a:spcPct val="0"/>
              </a:spcBef>
            </a:pPr>
            <a:endParaRPr lang="en-AU" smtClean="0"/>
          </a:p>
          <a:p>
            <a:pPr marL="342900" eaLnBrk="1" hangingPunct="1">
              <a:lnSpc>
                <a:spcPct val="80000"/>
              </a:lnSpc>
              <a:spcBef>
                <a:spcPct val="0"/>
              </a:spcBef>
            </a:pPr>
            <a:r>
              <a:rPr lang="en-AU" smtClean="0">
                <a:solidFill>
                  <a:schemeClr val="bg1"/>
                </a:solidFill>
              </a:rPr>
              <a:t>Our </a:t>
            </a:r>
            <a:r>
              <a:rPr lang="en-GB" smtClean="0">
                <a:solidFill>
                  <a:schemeClr val="bg1"/>
                </a:solidFill>
              </a:rPr>
              <a:t>programs include hands-on professional placements to give you real-world experience and the opportunity to develop valuable industry contacts.</a:t>
            </a:r>
          </a:p>
          <a:p>
            <a:pPr marL="342900" eaLnBrk="1" hangingPunct="1">
              <a:lnSpc>
                <a:spcPct val="80000"/>
              </a:lnSpc>
              <a:spcBef>
                <a:spcPct val="0"/>
              </a:spcBef>
            </a:pPr>
            <a:endParaRPr lang="en-AU" smtClean="0"/>
          </a:p>
          <a:p>
            <a:pPr marL="342900" eaLnBrk="1" hangingPunct="1">
              <a:lnSpc>
                <a:spcPct val="80000"/>
              </a:lnSpc>
              <a:spcBef>
                <a:spcPct val="0"/>
              </a:spcBef>
            </a:pPr>
            <a:r>
              <a:rPr lang="en-AU" smtClean="0"/>
              <a:t>One of only four universities in Australia to offer Optometry, and Health Information Management</a:t>
            </a:r>
          </a:p>
        </p:txBody>
      </p:sp>
      <p:sp>
        <p:nvSpPr>
          <p:cNvPr id="43012" name="Slide Number Placeholder 3"/>
          <p:cNvSpPr>
            <a:spLocks noGrp="1"/>
          </p:cNvSpPr>
          <p:nvPr>
            <p:ph type="sldNum" sz="quarter" idx="5"/>
          </p:nvPr>
        </p:nvSpPr>
        <p:spPr bwMode="auto">
          <a:noFill/>
          <a:ln>
            <a:miter lim="800000"/>
            <a:headEnd/>
            <a:tailEnd/>
          </a:ln>
        </p:spPr>
        <p:txBody>
          <a:bodyPr/>
          <a:lstStyle/>
          <a:p>
            <a:fld id="{0B87598F-3E39-487D-8B1C-294B50D0FE93}" type="slidenum">
              <a:rPr lang="en-AU"/>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lnSpc>
                <a:spcPct val="90000"/>
              </a:lnSpc>
            </a:pPr>
            <a:r>
              <a:rPr lang="en-AU" b="1" dirty="0" smtClean="0"/>
              <a:t>Areas of study:</a:t>
            </a:r>
            <a:br>
              <a:rPr lang="en-AU" b="1" dirty="0" smtClean="0"/>
            </a:br>
            <a:endParaRPr lang="en-AU" b="1" dirty="0" smtClean="0"/>
          </a:p>
          <a:p>
            <a:pPr eaLnBrk="1" hangingPunct="1">
              <a:lnSpc>
                <a:spcPct val="90000"/>
              </a:lnSpc>
              <a:spcBef>
                <a:spcPct val="20000"/>
              </a:spcBef>
            </a:pPr>
            <a:r>
              <a:rPr lang="en-AU" dirty="0" smtClean="0"/>
              <a:t>Commercial Law, Corporate law, Environmental Law, International Law, Media and Communications Law, Property Law, Public Law,</a:t>
            </a:r>
            <a:r>
              <a:rPr lang="en-AU" dirty="0" smtClean="0">
                <a:ea typeface="ＭＳ Ｐゴシック" pitchFamily="34" charset="-128"/>
              </a:rPr>
              <a:t> Technology Law, Justice, Organised Crime and Corruption Investigation, Criminal Justice, Criminology, Intelligence, Policing.</a:t>
            </a:r>
            <a:endParaRPr lang="en-AU" dirty="0" smtClean="0"/>
          </a:p>
          <a:p>
            <a:pPr eaLnBrk="1" hangingPunct="1">
              <a:lnSpc>
                <a:spcPct val="90000"/>
              </a:lnSpc>
              <a:spcBef>
                <a:spcPct val="0"/>
              </a:spcBef>
            </a:pPr>
            <a:endParaRPr lang="en-AU" dirty="0" smtClean="0"/>
          </a:p>
          <a:p>
            <a:pPr eaLnBrk="1" hangingPunct="1">
              <a:lnSpc>
                <a:spcPct val="90000"/>
              </a:lnSpc>
              <a:spcBef>
                <a:spcPct val="0"/>
              </a:spcBef>
            </a:pPr>
            <a:endParaRPr lang="en-AU"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8C007766-4A5A-47FC-AA6E-D664A3491D42}" type="slidenum">
              <a:rPr lang="en-AU"/>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marL="342900" algn="just" eaLnBrk="1" hangingPunct="1">
              <a:lnSpc>
                <a:spcPct val="90000"/>
              </a:lnSpc>
              <a:spcBef>
                <a:spcPct val="20000"/>
              </a:spcBef>
            </a:pPr>
            <a:r>
              <a:rPr lang="en-AU" sz="1100" b="1" dirty="0" smtClean="0"/>
              <a:t>Additional Notes:</a:t>
            </a:r>
          </a:p>
          <a:p>
            <a:pPr marL="342900" algn="just" eaLnBrk="1" hangingPunct="1">
              <a:lnSpc>
                <a:spcPct val="90000"/>
              </a:lnSpc>
              <a:spcBef>
                <a:spcPct val="20000"/>
              </a:spcBef>
            </a:pPr>
            <a:endParaRPr lang="en-AU" sz="1100" dirty="0" smtClean="0"/>
          </a:p>
          <a:p>
            <a:pPr marL="342900" algn="just" eaLnBrk="1" hangingPunct="1">
              <a:lnSpc>
                <a:spcPct val="90000"/>
              </a:lnSpc>
              <a:spcBef>
                <a:spcPct val="20000"/>
              </a:spcBef>
            </a:pPr>
            <a:r>
              <a:rPr lang="en-AU" sz="1100" dirty="0" smtClean="0"/>
              <a:t>QUT hosts the International Laboratory for Air Quality and Health. It’s the only research facility in Australia specialising in environmental aerosol science</a:t>
            </a:r>
          </a:p>
          <a:p>
            <a:pPr marL="342900" algn="just" eaLnBrk="1" hangingPunct="1">
              <a:lnSpc>
                <a:spcPct val="90000"/>
              </a:lnSpc>
              <a:spcBef>
                <a:spcPct val="20000"/>
              </a:spcBef>
              <a:buFontTx/>
              <a:buChar char="•"/>
            </a:pPr>
            <a:endParaRPr lang="en-AU" sz="1100" dirty="0" smtClean="0"/>
          </a:p>
          <a:p>
            <a:pPr marL="342900" algn="just" eaLnBrk="1" hangingPunct="1">
              <a:lnSpc>
                <a:spcPct val="90000"/>
              </a:lnSpc>
              <a:spcBef>
                <a:spcPct val="20000"/>
              </a:spcBef>
            </a:pPr>
            <a:r>
              <a:rPr lang="en-AU" sz="1100" dirty="0" smtClean="0"/>
              <a:t>Working with governments in South-East Asia and the WHO, our Infectious Diseases Research Program has identified the sources of the present dengue outbreak in the Pacific and eliminated</a:t>
            </a:r>
          </a:p>
          <a:p>
            <a:pPr marL="342900" algn="just" eaLnBrk="1" hangingPunct="1">
              <a:lnSpc>
                <a:spcPct val="90000"/>
              </a:lnSpc>
              <a:spcBef>
                <a:spcPct val="20000"/>
              </a:spcBef>
            </a:pPr>
            <a:r>
              <a:rPr lang="en-AU" sz="1100" dirty="0" smtClean="0"/>
              <a:t>the disease in selected communities in Vietnam.</a:t>
            </a:r>
          </a:p>
          <a:p>
            <a:pPr marL="342900" algn="just" eaLnBrk="1" hangingPunct="1">
              <a:lnSpc>
                <a:spcPct val="90000"/>
              </a:lnSpc>
              <a:spcBef>
                <a:spcPct val="20000"/>
              </a:spcBef>
              <a:buFontTx/>
              <a:buChar char="•"/>
            </a:pPr>
            <a:endParaRPr lang="en-AU" sz="1100" dirty="0" smtClean="0"/>
          </a:p>
          <a:p>
            <a:pPr marL="342900" algn="just" eaLnBrk="1" hangingPunct="1">
              <a:lnSpc>
                <a:spcPct val="90000"/>
              </a:lnSpc>
            </a:pPr>
            <a:r>
              <a:rPr lang="en-AU" sz="1100" b="1" dirty="0" smtClean="0"/>
              <a:t>Areas of study:</a:t>
            </a:r>
          </a:p>
          <a:p>
            <a:pPr marL="342900" algn="just" eaLnBrk="1" hangingPunct="1">
              <a:lnSpc>
                <a:spcPct val="90000"/>
              </a:lnSpc>
            </a:pPr>
            <a:r>
              <a:rPr lang="en-AU" sz="1100" dirty="0" smtClean="0"/>
              <a:t>Business Process Management, Corporate Systems Management, Electronic Business, Games Design and Technology, Information and Communication Technology, Information Systems, IT</a:t>
            </a:r>
          </a:p>
          <a:p>
            <a:pPr marL="342900" algn="just" eaLnBrk="1" hangingPunct="1">
              <a:lnSpc>
                <a:spcPct val="90000"/>
              </a:lnSpc>
            </a:pPr>
            <a:r>
              <a:rPr lang="en-AU" sz="1100" dirty="0" smtClean="0"/>
              <a:t>Consulting, IT Project Management, Interactive Media and Entertainment, Software Engineering, Web Services and Applications, Air Quality and Health, Applied Optics, Biochemistry, Biomedical Science, Chemistry, Ecology, Environmental Science, Forensic Science, Physics, Infectious Diseases, Inorganic Materials, Mathematics, Medical Imaging Technology, Medical Physics, Microbiology, Pharmacy, Plant Biotechnology, Tissue Bio-regeneration and Integration.</a:t>
            </a:r>
          </a:p>
          <a:p>
            <a:pPr marL="342900" algn="just" eaLnBrk="1" hangingPunct="1">
              <a:lnSpc>
                <a:spcPct val="90000"/>
              </a:lnSpc>
            </a:pPr>
            <a:endParaRPr lang="en-AU" sz="1100" dirty="0" smtClean="0"/>
          </a:p>
          <a:p>
            <a:pPr marL="342900" algn="just" eaLnBrk="1" hangingPunct="1">
              <a:lnSpc>
                <a:spcPct val="90000"/>
              </a:lnSpc>
              <a:spcBef>
                <a:spcPct val="0"/>
              </a:spcBef>
            </a:pPr>
            <a:r>
              <a:rPr lang="en-AU" sz="1100" dirty="0" smtClean="0">
                <a:solidFill>
                  <a:schemeClr val="bg1"/>
                </a:solidFill>
              </a:rPr>
              <a:t>QUT was the only Australian university appointed as a learning partner by Shell in a consortium (four universities) to support its global project academy.</a:t>
            </a:r>
          </a:p>
          <a:p>
            <a:pPr marL="342900" algn="just" eaLnBrk="1" hangingPunct="1">
              <a:lnSpc>
                <a:spcPct val="90000"/>
              </a:lnSpc>
              <a:spcBef>
                <a:spcPct val="0"/>
              </a:spcBef>
            </a:pPr>
            <a:endParaRPr lang="en-AU" sz="1100"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DE13A6B1-2E87-4800-83EF-94770D399488}" type="slidenum">
              <a:rPr lang="en-AU"/>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r>
              <a:rPr lang="en-AU" b="1" smtClean="0"/>
              <a:t>Additional Notes:</a:t>
            </a:r>
            <a:endParaRPr lang="en-AU" smtClean="0"/>
          </a:p>
          <a:p>
            <a:pPr eaLnBrk="1" hangingPunct="1">
              <a:spcBef>
                <a:spcPct val="0"/>
              </a:spcBef>
            </a:pPr>
            <a:endParaRPr lang="en-AU" smtClean="0"/>
          </a:p>
          <a:p>
            <a:pPr eaLnBrk="1" hangingPunct="1">
              <a:spcBef>
                <a:spcPct val="0"/>
              </a:spcBef>
            </a:pPr>
            <a:r>
              <a:rPr lang="en-AU" smtClean="0"/>
              <a:t>ISS provides advice and referrals through issadvice@qut.edu.au as well as a 24 hour emergency number 07 3138 2019</a:t>
            </a:r>
          </a:p>
        </p:txBody>
      </p:sp>
      <p:sp>
        <p:nvSpPr>
          <p:cNvPr id="47108" name="Slide Number Placeholder 3"/>
          <p:cNvSpPr>
            <a:spLocks noGrp="1"/>
          </p:cNvSpPr>
          <p:nvPr>
            <p:ph type="sldNum" sz="quarter" idx="5"/>
          </p:nvPr>
        </p:nvSpPr>
        <p:spPr bwMode="auto">
          <a:noFill/>
          <a:ln>
            <a:miter lim="800000"/>
            <a:headEnd/>
            <a:tailEnd/>
          </a:ln>
        </p:spPr>
        <p:txBody>
          <a:bodyPr/>
          <a:lstStyle/>
          <a:p>
            <a:fld id="{36B3148E-770B-43BA-A3E0-3B243BC890DD}" type="slidenum">
              <a:rPr lang="en-AU"/>
              <a:pPr/>
              <a:t>19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0D0A1240-0658-46E5-A1A0-03F5D237A287}" type="slidenum">
              <a:rPr lang="en-AU"/>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AU" b="1" smtClean="0"/>
              <a:t>Additional Notes:</a:t>
            </a:r>
          </a:p>
          <a:p>
            <a:pPr eaLnBrk="1" hangingPunct="1">
              <a:spcBef>
                <a:spcPct val="0"/>
              </a:spcBef>
            </a:pPr>
            <a:endParaRPr lang="en-AU" smtClean="0"/>
          </a:p>
          <a:p>
            <a:pPr eaLnBrk="1" hangingPunct="1">
              <a:spcBef>
                <a:spcPct val="0"/>
              </a:spcBef>
            </a:pPr>
            <a:endParaRPr lang="en-AU" smtClean="0"/>
          </a:p>
          <a:p>
            <a:pPr eaLnBrk="1" hangingPunct="1">
              <a:spcBef>
                <a:spcPct val="0"/>
              </a:spcBef>
            </a:pPr>
            <a:endParaRPr lang="en-AU" smtClean="0"/>
          </a:p>
        </p:txBody>
      </p:sp>
      <p:sp>
        <p:nvSpPr>
          <p:cNvPr id="48132" name="Slide Number Placeholder 3"/>
          <p:cNvSpPr>
            <a:spLocks noGrp="1"/>
          </p:cNvSpPr>
          <p:nvPr>
            <p:ph type="sldNum" sz="quarter" idx="5"/>
          </p:nvPr>
        </p:nvSpPr>
        <p:spPr bwMode="auto">
          <a:noFill/>
          <a:ln>
            <a:miter lim="800000"/>
            <a:headEnd/>
            <a:tailEnd/>
          </a:ln>
        </p:spPr>
        <p:txBody>
          <a:bodyPr/>
          <a:lstStyle/>
          <a:p>
            <a:fld id="{5F3AEDDC-D74A-4737-938B-37EBCA2A3EB2}" type="slidenum">
              <a:rPr lang="en-AU"/>
              <a:pPr/>
              <a:t>20</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r>
              <a:rPr lang="en-AU" b="1" smtClean="0"/>
              <a:t>Additional Notes:</a:t>
            </a:r>
          </a:p>
          <a:p>
            <a:pPr eaLnBrk="1" hangingPunct="1">
              <a:spcBef>
                <a:spcPct val="0"/>
              </a:spcBef>
            </a:pPr>
            <a:endParaRPr lang="en-AU" smtClean="0"/>
          </a:p>
          <a:p>
            <a:pPr eaLnBrk="1" hangingPunct="1">
              <a:spcBef>
                <a:spcPct val="0"/>
              </a:spcBef>
            </a:pPr>
            <a:endParaRPr lang="en-AU" smtClean="0"/>
          </a:p>
          <a:p>
            <a:pPr eaLnBrk="1" hangingPunct="1">
              <a:spcBef>
                <a:spcPct val="0"/>
              </a:spcBef>
            </a:pPr>
            <a:endParaRPr lang="en-AU" smtClean="0"/>
          </a:p>
        </p:txBody>
      </p:sp>
      <p:sp>
        <p:nvSpPr>
          <p:cNvPr id="50180" name="Slide Number Placeholder 3"/>
          <p:cNvSpPr>
            <a:spLocks noGrp="1"/>
          </p:cNvSpPr>
          <p:nvPr>
            <p:ph type="sldNum" sz="quarter" idx="5"/>
          </p:nvPr>
        </p:nvSpPr>
        <p:spPr bwMode="auto">
          <a:noFill/>
          <a:ln>
            <a:miter lim="800000"/>
            <a:headEnd/>
            <a:tailEnd/>
          </a:ln>
        </p:spPr>
        <p:txBody>
          <a:bodyPr/>
          <a:lstStyle/>
          <a:p>
            <a:fld id="{0074CE16-F492-466C-9734-6B13A6D390B9}" type="slidenum">
              <a:rPr lang="en-AU"/>
              <a:pPr/>
              <a:t>21</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25B7C933-489E-4B37-8FD7-2D437DC28844}" type="slidenum">
              <a:rPr lang="en-AU"/>
              <a:pPr/>
              <a:t>22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smtClean="0"/>
              <a:t>Additional notes:</a:t>
            </a:r>
          </a:p>
          <a:p>
            <a:pPr eaLnBrk="1" hangingPunct="1"/>
            <a:r>
              <a:rPr lang="en-US" smtClean="0">
                <a:latin typeface="Arial" charset="0"/>
                <a:cs typeface="Arial" charset="0"/>
              </a:rPr>
              <a:t>Old Government House, recognised as one of Queensland’s most important heritage sites, is located at Gardens Point</a:t>
            </a:r>
          </a:p>
          <a:p>
            <a:pPr eaLnBrk="1" hangingPunct="1"/>
            <a:r>
              <a:rPr lang="en-US" smtClean="0">
                <a:latin typeface="Arial" charset="0"/>
                <a:cs typeface="Arial" charset="0"/>
              </a:rPr>
              <a:t>campus. Pedestrian and cycle bridges link which links the campus to South Bank Parklands, Queensland Museum, the Performing Arts Complex, State Library of  Queensland and the</a:t>
            </a:r>
          </a:p>
          <a:p>
            <a:pPr eaLnBrk="1" hangingPunct="1"/>
            <a:r>
              <a:rPr lang="en-US" smtClean="0">
                <a:latin typeface="Arial" charset="0"/>
                <a:cs typeface="Arial" charset="0"/>
              </a:rPr>
              <a:t>Gallery of Modern Art.</a:t>
            </a:r>
            <a:endParaRPr lang="en-AU" smtClean="0">
              <a:latin typeface="Arial" charset="0"/>
              <a:cs typeface="Arial" charset="0"/>
            </a:endParaRPr>
          </a:p>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DE40745F-83D0-4652-8B97-81DB95DEF6A7}" type="slidenum">
              <a:rPr lang="en-AU"/>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EDB41479-C35B-4A1A-8544-6B757A782C46}" type="slidenum">
              <a:rPr lang="en-AU"/>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AU" b="1" smtClean="0"/>
              <a:t>Additional notes;</a:t>
            </a:r>
          </a:p>
          <a:p>
            <a:endParaRPr lang="en-AU" sz="1100" smtClean="0">
              <a:latin typeface="Arial" charset="0"/>
              <a:cs typeface="Arial" charset="0"/>
            </a:endParaRPr>
          </a:p>
          <a:p>
            <a:pPr eaLnBrk="1" hangingPunct="1">
              <a:lnSpc>
                <a:spcPct val="90000"/>
              </a:lnSpc>
              <a:spcBef>
                <a:spcPct val="0"/>
              </a:spcBef>
            </a:pPr>
            <a:r>
              <a:rPr lang="en-AU" sz="1100" smtClean="0">
                <a:latin typeface="Arial" charset="0"/>
                <a:cs typeface="Arial" charset="0"/>
              </a:rPr>
              <a:t>40,000 students and nearly 6800 of these are international students from more than 100 countries. </a:t>
            </a:r>
          </a:p>
          <a:p>
            <a:pPr eaLnBrk="1" hangingPunct="1">
              <a:lnSpc>
                <a:spcPct val="90000"/>
              </a:lnSpc>
              <a:spcBef>
                <a:spcPct val="0"/>
              </a:spcBef>
            </a:pPr>
            <a:endParaRPr lang="en-AU" sz="1100" smtClean="0">
              <a:latin typeface="Arial" charset="0"/>
              <a:cs typeface="Arial" charset="0"/>
            </a:endParaRPr>
          </a:p>
          <a:p>
            <a:pPr eaLnBrk="1" hangingPunct="1">
              <a:lnSpc>
                <a:spcPct val="90000"/>
              </a:lnSpc>
              <a:spcBef>
                <a:spcPct val="0"/>
              </a:spcBef>
            </a:pPr>
            <a:r>
              <a:rPr lang="en-AU" sz="1100" smtClean="0">
                <a:latin typeface="Arial" charset="0"/>
                <a:cs typeface="Arial" charset="0"/>
              </a:rPr>
              <a:t>QUT is a member of the Australian Technology Network (ATN)</a:t>
            </a:r>
            <a:endParaRPr lang="en-US" sz="1100" smtClean="0">
              <a:latin typeface="Arial" charset="0"/>
              <a:cs typeface="Arial" charset="0"/>
            </a:endParaRPr>
          </a:p>
          <a:p>
            <a:endParaRPr lang="en-AU" sz="1100" smtClean="0">
              <a:latin typeface="Arial" charset="0"/>
              <a:cs typeface="Arial" charset="0"/>
            </a:endParaRPr>
          </a:p>
          <a:p>
            <a:pPr eaLnBrk="1" hangingPunct="1">
              <a:lnSpc>
                <a:spcPct val="90000"/>
              </a:lnSpc>
              <a:spcBef>
                <a:spcPct val="0"/>
              </a:spcBef>
              <a:buFontTx/>
              <a:buChar char="•"/>
            </a:pPr>
            <a:r>
              <a:rPr lang="en-AU" sz="1100" smtClean="0">
                <a:latin typeface="Arial" charset="0"/>
                <a:cs typeface="Arial" charset="0"/>
              </a:rPr>
              <a:t> Ranked in the world’s top 100  universities for employer reputation (QS World Universities 2011)</a:t>
            </a:r>
          </a:p>
          <a:p>
            <a:pPr eaLnBrk="1" hangingPunct="1">
              <a:lnSpc>
                <a:spcPct val="90000"/>
              </a:lnSpc>
              <a:spcBef>
                <a:spcPct val="0"/>
              </a:spcBef>
              <a:buFontTx/>
              <a:buChar char="•"/>
            </a:pPr>
            <a:r>
              <a:rPr lang="en-AU" sz="1100" smtClean="0">
                <a:latin typeface="Arial" charset="0"/>
                <a:cs typeface="Arial" charset="0"/>
              </a:rPr>
              <a:t> Fastest growing research university in Australia – in the past six years the University and its supporters have invested more than half a billion dollars in infrastructure</a:t>
            </a:r>
          </a:p>
          <a:p>
            <a:pPr eaLnBrk="1" hangingPunct="1">
              <a:lnSpc>
                <a:spcPct val="90000"/>
              </a:lnSpc>
              <a:spcBef>
                <a:spcPct val="0"/>
              </a:spcBef>
              <a:buFontTx/>
              <a:buChar char="•"/>
            </a:pPr>
            <a:r>
              <a:rPr lang="en-AU" sz="1100" smtClean="0">
                <a:latin typeface="Arial" charset="0"/>
                <a:cs typeface="Arial" charset="0"/>
              </a:rPr>
              <a:t>The first Business school in Australia to secure the prestigious ‘triple crown’ of international accreditation – US-based AACSB International, European-based EQUIS and UK-based Association of</a:t>
            </a:r>
          </a:p>
          <a:p>
            <a:pPr eaLnBrk="1" hangingPunct="1">
              <a:lnSpc>
                <a:spcPct val="90000"/>
              </a:lnSpc>
              <a:spcBef>
                <a:spcPct val="0"/>
              </a:spcBef>
            </a:pPr>
            <a:r>
              <a:rPr lang="en-AU" sz="1100" smtClean="0">
                <a:latin typeface="Arial" charset="0"/>
                <a:cs typeface="Arial" charset="0"/>
              </a:rPr>
              <a:t>  MBAs (AMBA).</a:t>
            </a:r>
          </a:p>
          <a:p>
            <a:endParaRPr lang="en-AU" sz="1100" b="1" smtClean="0">
              <a:latin typeface="Arial" charset="0"/>
              <a:cs typeface="Arial" charset="0"/>
            </a:endParaRPr>
          </a:p>
          <a:p>
            <a:endParaRPr lang="en-AU" sz="1100" smtClean="0">
              <a:latin typeface="Arial" charset="0"/>
              <a:cs typeface="Arial" charset="0"/>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F26D211C-E686-4605-B07F-613F129FF4E6}" type="slidenum">
              <a:rPr lang="en-AU"/>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lnSpc>
                <a:spcPct val="90000"/>
              </a:lnSpc>
              <a:spcBef>
                <a:spcPct val="0"/>
              </a:spcBef>
            </a:pPr>
            <a:r>
              <a:rPr lang="en-AU" b="1" smtClean="0"/>
              <a:t>Additional Notes:</a:t>
            </a:r>
            <a:endParaRPr lang="en-AU" smtClean="0"/>
          </a:p>
          <a:p>
            <a:pPr eaLnBrk="1" hangingPunct="1">
              <a:lnSpc>
                <a:spcPct val="90000"/>
              </a:lnSpc>
              <a:spcBef>
                <a:spcPct val="0"/>
              </a:spcBef>
            </a:pPr>
            <a:endParaRPr lang="en-AU" smtClean="0"/>
          </a:p>
          <a:p>
            <a:pPr eaLnBrk="1" hangingPunct="1">
              <a:lnSpc>
                <a:spcPct val="90000"/>
              </a:lnSpc>
              <a:spcBef>
                <a:spcPct val="0"/>
              </a:spcBef>
            </a:pPr>
            <a:r>
              <a:rPr lang="en-AU" smtClean="0"/>
              <a:t>There are more than 100 current collaborative research projects presently being undertaken</a:t>
            </a:r>
            <a:r>
              <a:rPr lang="en-AU" altLang="ko-KR" smtClean="0">
                <a:ea typeface="굴림" pitchFamily="34" charset="-127"/>
              </a:rPr>
              <a:t> with partners like SAP, Shell, Microsoft, Oracle, the World Health Organisation and Infosys,</a:t>
            </a:r>
            <a:r>
              <a:rPr lang="en-AU" smtClean="0"/>
              <a:t> in more than 50 countries.  </a:t>
            </a:r>
          </a:p>
          <a:p>
            <a:pPr eaLnBrk="1" hangingPunct="1">
              <a:lnSpc>
                <a:spcPct val="80000"/>
              </a:lnSpc>
              <a:spcBef>
                <a:spcPct val="0"/>
              </a:spcBef>
            </a:pPr>
            <a:endParaRPr lang="en-AU" smtClean="0">
              <a:ea typeface="ＭＳ Ｐゴシック" pitchFamily="34" charset="-128"/>
            </a:endParaRPr>
          </a:p>
          <a:p>
            <a:r>
              <a:rPr lang="en-AU" smtClean="0"/>
              <a:t>QUT is ranked 9</a:t>
            </a:r>
            <a:r>
              <a:rPr lang="en-AU" baseline="30000" smtClean="0"/>
              <a:t>th</a:t>
            </a:r>
            <a:r>
              <a:rPr lang="en-AU" smtClean="0"/>
              <a:t> nationally in Australia for research block grant government funding awarded based on research performance (2010).</a:t>
            </a:r>
          </a:p>
          <a:p>
            <a:r>
              <a:rPr lang="en-AU" smtClean="0"/>
              <a:t> </a:t>
            </a:r>
          </a:p>
          <a:p>
            <a:r>
              <a:rPr lang="en-AU" smtClean="0"/>
              <a:t>Over the last 5 years, QUT’s research investment attraction has outperformed all other Australian universities</a:t>
            </a:r>
          </a:p>
          <a:p>
            <a:pPr eaLnBrk="1" hangingPunct="1">
              <a:lnSpc>
                <a:spcPct val="80000"/>
              </a:lnSpc>
              <a:spcBef>
                <a:spcPct val="0"/>
              </a:spcBef>
            </a:pPr>
            <a:endParaRPr lang="en-AU" smtClean="0">
              <a:ea typeface="ＭＳ Ｐゴシック" pitchFamily="34" charset="-128"/>
            </a:endParaRPr>
          </a:p>
          <a:p>
            <a:pPr eaLnBrk="1" hangingPunct="1">
              <a:lnSpc>
                <a:spcPct val="80000"/>
              </a:lnSpc>
              <a:spcBef>
                <a:spcPct val="0"/>
              </a:spcBef>
            </a:pPr>
            <a:endParaRPr lang="en-AU" smtClean="0"/>
          </a:p>
          <a:p>
            <a:endParaRPr lang="en-AU" smtClean="0"/>
          </a:p>
        </p:txBody>
      </p:sp>
      <p:sp>
        <p:nvSpPr>
          <p:cNvPr id="34820" name="Slide Number Placeholder 3"/>
          <p:cNvSpPr>
            <a:spLocks noGrp="1"/>
          </p:cNvSpPr>
          <p:nvPr>
            <p:ph type="sldNum" sz="quarter" idx="5"/>
          </p:nvPr>
        </p:nvSpPr>
        <p:spPr bwMode="auto">
          <a:noFill/>
          <a:ln>
            <a:miter lim="800000"/>
            <a:headEnd/>
            <a:tailEnd/>
          </a:ln>
        </p:spPr>
        <p:txBody>
          <a:bodyPr/>
          <a:lstStyle/>
          <a:p>
            <a:fld id="{CD13ACF5-152E-42A3-9136-DAD192CA8202}" type="slidenum">
              <a:rPr lang="en-AU"/>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a:spcBef>
                <a:spcPct val="0"/>
              </a:spcBef>
            </a:pPr>
            <a:endParaRPr lang="en-US" smtClean="0">
              <a:latin typeface="Arial" charset="0"/>
              <a:ea typeface="Times New Roman" pitchFamily="18" charset="0"/>
              <a:cs typeface="Arial" charset="0"/>
            </a:endParaRPr>
          </a:p>
          <a:p>
            <a:pPr>
              <a:spcBef>
                <a:spcPct val="0"/>
              </a:spcBef>
            </a:pPr>
            <a:r>
              <a:rPr lang="en-US" smtClean="0">
                <a:latin typeface="Arial" charset="0"/>
                <a:ea typeface="Times New Roman" pitchFamily="18" charset="0"/>
                <a:cs typeface="Arial" charset="0"/>
              </a:rPr>
              <a:t/>
            </a:r>
            <a:br>
              <a:rPr lang="en-US" smtClean="0">
                <a:latin typeface="Arial" charset="0"/>
                <a:ea typeface="Times New Roman" pitchFamily="18" charset="0"/>
                <a:cs typeface="Arial" charset="0"/>
              </a:rPr>
            </a:br>
            <a:endParaRPr lang="en-US" smtClean="0">
              <a:latin typeface="Arial" charset="0"/>
              <a:ea typeface="Times New Roman" pitchFamily="18" charset="0"/>
              <a:cs typeface="Arial" charset="0"/>
            </a:endParaRPr>
          </a:p>
          <a:p>
            <a:pPr>
              <a:spcBef>
                <a:spcPct val="0"/>
              </a:spcBef>
            </a:pPr>
            <a:r>
              <a:rPr lang="en-US" smtClean="0">
                <a:latin typeface="Arial" charset="0"/>
                <a:ea typeface="Times New Roman" pitchFamily="18" charset="0"/>
                <a:cs typeface="Arial" charset="0"/>
              </a:rPr>
              <a:t/>
            </a:r>
            <a:br>
              <a:rPr lang="en-US" smtClean="0">
                <a:latin typeface="Arial" charset="0"/>
                <a:ea typeface="Times New Roman" pitchFamily="18" charset="0"/>
                <a:cs typeface="Arial" charset="0"/>
              </a:rPr>
            </a:br>
            <a:endParaRPr lang="en-US" smtClean="0">
              <a:latin typeface="Arial" charset="0"/>
              <a:ea typeface="Times New Roman" pitchFamily="18" charset="0"/>
              <a:cs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6430A051-DCE8-4664-B454-BFD3D5063FCC}" type="slidenum">
              <a:rPr lang="en-AU"/>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dirty="0" smtClean="0"/>
              <a:t>An average of 16,000 people</a:t>
            </a:r>
            <a:r>
              <a:rPr lang="en-US" baseline="0" dirty="0" smtClean="0"/>
              <a:t> move to Brisbane every year. </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4286C287-7E33-4ABC-B017-C6FC7F7C0B43}" type="slidenum">
              <a:rPr lang="en-AU"/>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dirty="0" smtClean="0"/>
              <a:t>Talk about the weather</a:t>
            </a:r>
          </a:p>
          <a:p>
            <a:r>
              <a:rPr lang="en-US" dirty="0" smtClean="0"/>
              <a:t>Proximity to Gold</a:t>
            </a:r>
            <a:r>
              <a:rPr lang="en-US" baseline="0" dirty="0" smtClean="0"/>
              <a:t> and Sunshine Coasts</a:t>
            </a:r>
            <a:endParaRPr lang="en-US" dirty="0" smtClean="0"/>
          </a:p>
          <a:p>
            <a:endParaRPr lang="en-US" baseline="0" dirty="0" smtClean="0"/>
          </a:p>
          <a:p>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B7D0620A-D3E3-4A00-B93E-A328FF2E020D}" type="slidenum">
              <a:rPr lang="en-AU"/>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FF175020-E4C6-480D-90CD-94D3FEDA370A}" type="datetimeFigureOut">
              <a:rPr lang="en-AU"/>
              <a:pPr>
                <a:defRPr/>
              </a:pPr>
              <a:t>20/09/2012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B62D73-29E2-4174-B0FA-A89E8A8F4EA5}"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9B4CCF0-BF83-4E5E-B11D-AED5405A287D}" type="datetimeFigureOut">
              <a:rPr lang="en-AU"/>
              <a:pPr>
                <a:defRPr/>
              </a:pPr>
              <a:t>20/09/2012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B5B52-C3D5-4C96-B51A-FECD929D8929}"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2A92861-B767-4A7E-B8D6-A19DFE06EB51}" type="datetimeFigureOut">
              <a:rPr lang="en-AU"/>
              <a:pPr>
                <a:defRPr/>
              </a:pPr>
              <a:t>20/09/2012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F7D55-CAD0-45E5-ACBE-7A616FA0CAC2}"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150" y="1268413"/>
            <a:ext cx="7058025" cy="647700"/>
          </a:xfrm>
          <a:prstGeom prst="rect">
            <a:avLst/>
          </a:prstGeom>
        </p:spPr>
        <p:txBody>
          <a:bodyPr/>
          <a:lstStyle/>
          <a:p>
            <a:r>
              <a:rPr lang="en-US" dirty="0" smtClean="0"/>
              <a:t>Click to edit Master title style</a:t>
            </a:r>
            <a:endParaRPr lang="en-AU" dirty="0"/>
          </a:p>
        </p:txBody>
      </p:sp>
      <p:sp>
        <p:nvSpPr>
          <p:cNvPr id="3" name="Text Placeholder 2"/>
          <p:cNvSpPr>
            <a:spLocks noGrp="1"/>
          </p:cNvSpPr>
          <p:nvPr>
            <p:ph type="body" sz="half" idx="1"/>
          </p:nvPr>
        </p:nvSpPr>
        <p:spPr>
          <a:xfrm>
            <a:off x="1835150" y="2205038"/>
            <a:ext cx="3452813" cy="4392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440363" y="2205038"/>
            <a:ext cx="3452812" cy="439261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advClick="0" advTm="6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3FCBFC6-8F79-4DAD-9FB5-388181E9D4F5}" type="datetimeFigureOut">
              <a:rPr lang="en-AU"/>
              <a:pPr>
                <a:defRPr/>
              </a:pPr>
              <a:t>20/09/2012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48E87D-7D8F-4872-98A5-46AF8482B8DE}"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B1B2A0-C13A-4381-A81C-9B7CEDE16D4A}" type="datetimeFigureOut">
              <a:rPr lang="en-AU"/>
              <a:pPr>
                <a:defRPr/>
              </a:pPr>
              <a:t>20/09/2012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8DC0A-85C3-4B02-81CC-B6AEDD2D1069}"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9A6544FA-E804-4DCF-8FE6-0B7C9203401B}" type="datetimeFigureOut">
              <a:rPr lang="en-AU"/>
              <a:pPr>
                <a:defRPr/>
              </a:pPr>
              <a:t>20/09/2012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FCC8DD-99ED-4DF9-A8A6-2D814704E4CB}"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1A683BDB-DB0F-442F-AFD1-74FD50AD3BAF}" type="datetimeFigureOut">
              <a:rPr lang="en-AU"/>
              <a:pPr>
                <a:defRPr/>
              </a:pPr>
              <a:t>20/09/2012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5112A0-D580-4579-8082-602EABF40015}"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BC350816-99F5-473F-8699-BF2DC72CA54E}" type="datetimeFigureOut">
              <a:rPr lang="en-AU"/>
              <a:pPr>
                <a:defRPr/>
              </a:pPr>
              <a:t>20/09/2012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8BEDA3-91EB-467F-80E3-D5E08F2CDBEF}"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369207-CA06-4BF3-A95A-1E77B51B876E}" type="datetimeFigureOut">
              <a:rPr lang="en-AU"/>
              <a:pPr>
                <a:defRPr/>
              </a:pPr>
              <a:t>20/09/2012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FB3B2C-972E-4834-9D09-EB18ECA1007D}"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8673DE-AD64-4FC7-969D-B09A0433388C}" type="datetimeFigureOut">
              <a:rPr lang="en-AU"/>
              <a:pPr>
                <a:defRPr/>
              </a:pPr>
              <a:t>20/09/2012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9055A0-5002-404D-9134-6E26CFA14B88}"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79A544-5B65-4A06-91B9-11495C4685AA}" type="datetimeFigureOut">
              <a:rPr lang="en-AU"/>
              <a:pPr>
                <a:defRPr/>
              </a:pPr>
              <a:t>20/09/2012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312619-F9C6-4316-A36A-D8FC7FEEA04B}"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95972DD-1379-4A9D-890C-D8D05D249128}" type="datetimeFigureOut">
              <a:rPr lang="en-AU"/>
              <a:pPr>
                <a:defRPr/>
              </a:pPr>
              <a:t>20/09/2012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928250F8-8A24-4870-BB41-754A1FC63AF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ingglobal.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hyperlink" Target="http://www.international.qut.edu.au/contact" TargetMode="External"/><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facebook.com/QUTBrisbane" TargetMode="External"/><Relationship Id="rId11" Type="http://schemas.openxmlformats.org/officeDocument/2006/relationships/image" Target="../media/image35.jpeg"/><Relationship Id="rId5" Type="http://schemas.openxmlformats.org/officeDocument/2006/relationships/hyperlink" Target="http://www.qut.edu.au/international" TargetMode="External"/><Relationship Id="rId10" Type="http://schemas.openxmlformats.org/officeDocument/2006/relationships/hyperlink" Target="http://t.sina.com.cn/qutbrisbane" TargetMode="External"/><Relationship Id="rId4" Type="http://schemas.openxmlformats.org/officeDocument/2006/relationships/hyperlink" Target="mailto:qut.international@qut.edu.au" TargetMode="External"/><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qut.edu.au/sci-eng-cent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studybrisbane.com.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750" y="428625"/>
            <a:ext cx="1643063" cy="3714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3075" name="Picture 8" descr="I:\QUT INTERNATIONAL\Marketing &amp; Recruitment\Marketing Communications\Communication\2012\Powerpoints\Images for corporate powerpoint\GP-main-drive.jpg"/>
          <p:cNvPicPr>
            <a:picLocks noChangeAspect="1" noChangeArrowheads="1"/>
          </p:cNvPicPr>
          <p:nvPr/>
        </p:nvPicPr>
        <p:blipFill>
          <a:blip r:embed="rId3" cstate="print"/>
          <a:srcRect l="5611" r="5476"/>
          <a:stretch>
            <a:fillRect/>
          </a:stretch>
        </p:blipFill>
        <p:spPr bwMode="auto">
          <a:xfrm>
            <a:off x="0" y="0"/>
            <a:ext cx="9144000" cy="6858000"/>
          </a:xfrm>
          <a:prstGeom prst="rect">
            <a:avLst/>
          </a:prstGeom>
          <a:noFill/>
          <a:ln w="9525">
            <a:noFill/>
            <a:miter lim="800000"/>
            <a:headEnd/>
            <a:tailEnd/>
          </a:ln>
        </p:spPr>
      </p:pic>
      <p:sp>
        <p:nvSpPr>
          <p:cNvPr id="3076" name="TextBox 10"/>
          <p:cNvSpPr txBox="1">
            <a:spLocks noChangeArrowheads="1"/>
          </p:cNvSpPr>
          <p:nvPr/>
        </p:nvSpPr>
        <p:spPr bwMode="auto">
          <a:xfrm>
            <a:off x="539750" y="5589588"/>
            <a:ext cx="8064500" cy="522287"/>
          </a:xfrm>
          <a:prstGeom prst="rect">
            <a:avLst/>
          </a:prstGeom>
          <a:solidFill>
            <a:schemeClr val="bg1"/>
          </a:solidFill>
          <a:ln w="9525">
            <a:noFill/>
            <a:miter lim="800000"/>
            <a:headEnd/>
            <a:tailEnd/>
          </a:ln>
        </p:spPr>
        <p:txBody>
          <a:bodyPr>
            <a:spAutoFit/>
          </a:bodyPr>
          <a:lstStyle/>
          <a:p>
            <a:r>
              <a:rPr lang="en-AU"/>
              <a:t>	</a:t>
            </a:r>
            <a:r>
              <a:rPr lang="en-AU" sz="2800" b="1"/>
              <a:t>Queensland University of Technology</a:t>
            </a:r>
            <a:endParaRPr lang="en-AU" sz="2500" b="1"/>
          </a:p>
        </p:txBody>
      </p:sp>
      <p:pic>
        <p:nvPicPr>
          <p:cNvPr id="3077" name="Picture 7" descr="I:\QUT INTERNATIONAL\Marketing &amp; Recruitment\Marketing Communications\Communication\Logos\Use only these logos\cmyk\QUT logo 28mm CMYK.tif"/>
          <p:cNvPicPr>
            <a:picLocks noChangeAspect="1" noChangeArrowheads="1"/>
          </p:cNvPicPr>
          <p:nvPr/>
        </p:nvPicPr>
        <p:blipFill>
          <a:blip r:embed="rId4" cstate="print"/>
          <a:srcRect/>
          <a:stretch>
            <a:fillRect/>
          </a:stretch>
        </p:blipFill>
        <p:spPr bwMode="auto">
          <a:xfrm>
            <a:off x="9828213" y="333375"/>
            <a:ext cx="11430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7" name="Picture 6" descr="gabba.jpg"/>
          <p:cNvPicPr>
            <a:picLocks noChangeAspect="1"/>
          </p:cNvPicPr>
          <p:nvPr/>
        </p:nvPicPr>
        <p:blipFill>
          <a:blip r:embed="rId3" cstate="print"/>
          <a:srcRect/>
          <a:stretch>
            <a:fillRect/>
          </a:stretch>
        </p:blipFill>
        <p:spPr>
          <a:xfrm>
            <a:off x="123786" y="3429000"/>
            <a:ext cx="4160182"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descr="00002340___Source.jpg"/>
          <p:cNvPicPr>
            <a:picLocks noGrp="1" noChangeAspect="1"/>
          </p:cNvPicPr>
          <p:nvPr>
            <p:ph idx="1"/>
          </p:nvPr>
        </p:nvPicPr>
        <p:blipFill>
          <a:blip r:embed="rId4" cstate="print"/>
          <a:stretch>
            <a:fillRect/>
          </a:stretch>
        </p:blipFill>
        <p:spPr>
          <a:xfrm>
            <a:off x="4464496" y="3429000"/>
            <a:ext cx="4572000"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kayaking at brisbane river.jpg"/>
          <p:cNvPicPr>
            <a:picLocks noChangeAspect="1"/>
          </p:cNvPicPr>
          <p:nvPr/>
        </p:nvPicPr>
        <p:blipFill>
          <a:blip r:embed="rId5" cstate="print"/>
          <a:srcRect/>
          <a:stretch>
            <a:fillRect/>
          </a:stretch>
        </p:blipFill>
        <p:spPr>
          <a:xfrm>
            <a:off x="4427985" y="116632"/>
            <a:ext cx="4571345" cy="314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feeding kangaroos.jpg"/>
          <p:cNvPicPr>
            <a:picLocks noChangeAspect="1"/>
          </p:cNvPicPr>
          <p:nvPr/>
        </p:nvPicPr>
        <p:blipFill>
          <a:blip r:embed="rId6" cstate="print"/>
          <a:stretch>
            <a:fillRect/>
          </a:stretch>
        </p:blipFill>
        <p:spPr>
          <a:xfrm>
            <a:off x="122360" y="116632"/>
            <a:ext cx="4150958" cy="314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dirty="0" smtClean="0"/>
          </a:p>
        </p:txBody>
      </p:sp>
      <p:pic>
        <p:nvPicPr>
          <p:cNvPr id="5" name="Picture 4" descr="00002481___Source.jpg"/>
          <p:cNvPicPr>
            <a:picLocks noChangeAspect="1"/>
          </p:cNvPicPr>
          <p:nvPr/>
        </p:nvPicPr>
        <p:blipFill>
          <a:blip r:embed="rId3" cstate="print"/>
          <a:srcRect t="-2877"/>
          <a:stretch>
            <a:fillRect/>
          </a:stretch>
        </p:blipFill>
        <p:spPr>
          <a:xfrm>
            <a:off x="179512" y="3356992"/>
            <a:ext cx="4176976"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brother_espresso[1].jpg"/>
          <p:cNvPicPr>
            <a:picLocks noChangeAspect="1"/>
          </p:cNvPicPr>
          <p:nvPr/>
        </p:nvPicPr>
        <p:blipFill>
          <a:blip r:embed="rId4" cstate="print"/>
          <a:srcRect/>
          <a:stretch>
            <a:fillRect/>
          </a:stretch>
        </p:blipFill>
        <p:spPr>
          <a:xfrm>
            <a:off x="4572000" y="116632"/>
            <a:ext cx="4464472" cy="3002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9" descr="live_music_scene.jpg"/>
          <p:cNvPicPr>
            <a:picLocks noGrp="1" noChangeAspect="1"/>
          </p:cNvPicPr>
          <p:nvPr>
            <p:ph idx="1"/>
          </p:nvPr>
        </p:nvPicPr>
        <p:blipFill>
          <a:blip r:embed="rId5" cstate="print"/>
          <a:srcRect t="-1548"/>
          <a:stretch>
            <a:fillRect/>
          </a:stretch>
        </p:blipFill>
        <p:spPr>
          <a:xfrm>
            <a:off x="4572000" y="3356992"/>
            <a:ext cx="4428472"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paddington-antique_centre.jpg"/>
          <p:cNvPicPr>
            <a:picLocks noChangeAspect="1"/>
          </p:cNvPicPr>
          <p:nvPr/>
        </p:nvPicPr>
        <p:blipFill>
          <a:blip r:embed="rId6" cstate="print"/>
          <a:srcRect/>
          <a:stretch>
            <a:fillRect/>
          </a:stretch>
        </p:blipFill>
        <p:spPr>
          <a:xfrm>
            <a:off x="107504" y="116632"/>
            <a:ext cx="4248472"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00125" y="785813"/>
            <a:ext cx="6451600" cy="504825"/>
          </a:xfrm>
        </p:spPr>
        <p:txBody>
          <a:bodyPr anchor="t"/>
          <a:lstStyle/>
          <a:p>
            <a:pPr algn="l" eaLnBrk="1" hangingPunct="1"/>
            <a:r>
              <a:rPr lang="en-AU" sz="2400" b="1" dirty="0" smtClean="0">
                <a:solidFill>
                  <a:schemeClr val="bg1"/>
                </a:solidFill>
                <a:latin typeface="Arial" charset="0"/>
                <a:cs typeface="Arial" charset="0"/>
              </a:rPr>
              <a:t>Flexible study options</a:t>
            </a:r>
            <a:r>
              <a:rPr lang="en-AU" sz="2400" dirty="0" smtClean="0">
                <a:solidFill>
                  <a:srgbClr val="003366"/>
                </a:solidFill>
              </a:rPr>
              <a:t/>
            </a:r>
            <a:br>
              <a:rPr lang="en-AU" sz="2400" dirty="0" smtClean="0">
                <a:solidFill>
                  <a:srgbClr val="003366"/>
                </a:solidFill>
              </a:rPr>
            </a:br>
            <a:endParaRPr lang="en-AU" sz="2400" dirty="0" smtClean="0">
              <a:solidFill>
                <a:srgbClr val="FF0000"/>
              </a:solidFill>
            </a:endParaRPr>
          </a:p>
        </p:txBody>
      </p:sp>
      <p:sp>
        <p:nvSpPr>
          <p:cNvPr id="13315" name="Rectangle 3"/>
          <p:cNvSpPr>
            <a:spLocks noGrp="1" noChangeArrowheads="1"/>
          </p:cNvSpPr>
          <p:nvPr>
            <p:ph idx="1"/>
          </p:nvPr>
        </p:nvSpPr>
        <p:spPr>
          <a:xfrm>
            <a:off x="971601" y="1196752"/>
            <a:ext cx="6552728" cy="4966965"/>
          </a:xfrm>
        </p:spPr>
        <p:txBody>
          <a:bodyPr/>
          <a:lstStyle/>
          <a:p>
            <a:pPr eaLnBrk="1" hangingPunct="1">
              <a:buFontTx/>
              <a:buNone/>
            </a:pPr>
            <a:r>
              <a:rPr lang="en-AU" sz="1300" dirty="0" smtClean="0"/>
              <a:t> </a:t>
            </a:r>
          </a:p>
          <a:p>
            <a:pPr eaLnBrk="1" hangingPunct="1">
              <a:buNone/>
            </a:pPr>
            <a:r>
              <a:rPr lang="en-AU" sz="1500" dirty="0" smtClean="0">
                <a:solidFill>
                  <a:schemeClr val="bg1"/>
                </a:solidFill>
                <a:latin typeface="Arial" pitchFamily="34" charset="0"/>
                <a:cs typeface="Arial" pitchFamily="34" charset="0"/>
              </a:rPr>
              <a:t>QUT  Study Abroad program allows students to select subjects from across</a:t>
            </a:r>
          </a:p>
          <a:p>
            <a:pPr eaLnBrk="1" hangingPunct="1">
              <a:buNone/>
            </a:pPr>
            <a:r>
              <a:rPr lang="en-AU" sz="1500" dirty="0" smtClean="0">
                <a:solidFill>
                  <a:schemeClr val="bg1"/>
                </a:solidFill>
                <a:latin typeface="Arial" pitchFamily="34" charset="0"/>
                <a:cs typeface="Arial" pitchFamily="34" charset="0"/>
              </a:rPr>
              <a:t>all of our faculties. This allows you to custom design your program to suit</a:t>
            </a:r>
          </a:p>
          <a:p>
            <a:pPr eaLnBrk="1" hangingPunct="1">
              <a:buNone/>
            </a:pPr>
            <a:r>
              <a:rPr lang="en-AU" sz="1500" dirty="0" smtClean="0">
                <a:solidFill>
                  <a:schemeClr val="bg1"/>
                </a:solidFill>
                <a:latin typeface="Arial" pitchFamily="34" charset="0"/>
                <a:cs typeface="Arial" pitchFamily="34" charset="0"/>
              </a:rPr>
              <a:t>your interests and meet the requirements of your home university. </a:t>
            </a:r>
          </a:p>
          <a:p>
            <a:pPr eaLnBrk="1" hangingPunct="1">
              <a:buNone/>
            </a:pPr>
            <a:endParaRPr lang="en-AU" sz="1200" b="1" dirty="0" smtClean="0">
              <a:solidFill>
                <a:schemeClr val="bg1"/>
              </a:solidFill>
              <a:latin typeface="Arial" pitchFamily="34" charset="0"/>
              <a:cs typeface="Arial" pitchFamily="34" charset="0"/>
            </a:endParaRPr>
          </a:p>
          <a:p>
            <a:pPr eaLnBrk="1" hangingPunct="1">
              <a:buNone/>
            </a:pPr>
            <a:r>
              <a:rPr lang="en-AU" sz="1500" b="1" dirty="0" smtClean="0">
                <a:solidFill>
                  <a:schemeClr val="bg1"/>
                </a:solidFill>
                <a:latin typeface="Arial" pitchFamily="34" charset="0"/>
                <a:cs typeface="Arial" pitchFamily="34" charset="0"/>
              </a:rPr>
              <a:t>Study Areas include:</a:t>
            </a:r>
          </a:p>
          <a:p>
            <a:pPr eaLnBrk="1" hangingPunct="1">
              <a:buNone/>
            </a:pPr>
            <a:endParaRPr lang="en-AU" sz="1500" b="1" dirty="0" smtClean="0">
              <a:solidFill>
                <a:schemeClr val="bg1"/>
              </a:solidFill>
              <a:latin typeface="Arial" pitchFamily="34" charset="0"/>
              <a:cs typeface="Arial" pitchFamily="34" charset="0"/>
            </a:endParaRPr>
          </a:p>
          <a:p>
            <a:pPr eaLnBrk="1" hangingPunct="1"/>
            <a:r>
              <a:rPr lang="en-AU" sz="1500" dirty="0" smtClean="0">
                <a:solidFill>
                  <a:schemeClr val="bg1"/>
                </a:solidFill>
                <a:latin typeface="Arial" charset="0"/>
                <a:cs typeface="Arial" charset="0"/>
              </a:rPr>
              <a:t>Building and planning</a:t>
            </a:r>
          </a:p>
          <a:p>
            <a:pPr eaLnBrk="1" hangingPunct="1"/>
            <a:r>
              <a:rPr lang="en-AU" sz="1500" dirty="0" smtClean="0">
                <a:solidFill>
                  <a:schemeClr val="bg1"/>
                </a:solidFill>
                <a:latin typeface="Arial" charset="0"/>
                <a:cs typeface="Arial" charset="0"/>
              </a:rPr>
              <a:t> Business </a:t>
            </a:r>
          </a:p>
          <a:p>
            <a:pPr eaLnBrk="1" hangingPunct="1"/>
            <a:r>
              <a:rPr lang="en-AU" sz="1500" dirty="0" smtClean="0">
                <a:solidFill>
                  <a:schemeClr val="bg1"/>
                </a:solidFill>
                <a:latin typeface="Arial" charset="0"/>
                <a:cs typeface="Arial" charset="0"/>
              </a:rPr>
              <a:t> Creative, design and performance</a:t>
            </a:r>
          </a:p>
          <a:p>
            <a:pPr eaLnBrk="1" hangingPunct="1"/>
            <a:r>
              <a:rPr lang="en-AU" sz="1500" dirty="0" smtClean="0">
                <a:solidFill>
                  <a:schemeClr val="bg1"/>
                </a:solidFill>
                <a:latin typeface="Arial" charset="0"/>
                <a:cs typeface="Arial" charset="0"/>
              </a:rPr>
              <a:t> Education</a:t>
            </a:r>
          </a:p>
          <a:p>
            <a:pPr eaLnBrk="1" hangingPunct="1"/>
            <a:r>
              <a:rPr lang="en-AU" sz="1500" dirty="0" smtClean="0">
                <a:solidFill>
                  <a:schemeClr val="bg1"/>
                </a:solidFill>
                <a:latin typeface="Arial" charset="0"/>
                <a:cs typeface="Arial" charset="0"/>
              </a:rPr>
              <a:t> Engineering</a:t>
            </a:r>
          </a:p>
          <a:p>
            <a:pPr eaLnBrk="1" hangingPunct="1"/>
            <a:r>
              <a:rPr lang="en-AU" sz="1500" dirty="0" smtClean="0">
                <a:solidFill>
                  <a:schemeClr val="bg1"/>
                </a:solidFill>
                <a:latin typeface="Arial" charset="0"/>
                <a:cs typeface="Arial" charset="0"/>
              </a:rPr>
              <a:t> English language and pathway programs- QUT International                    College</a:t>
            </a:r>
          </a:p>
          <a:p>
            <a:pPr eaLnBrk="1" hangingPunct="1"/>
            <a:r>
              <a:rPr lang="en-AU" sz="1500" dirty="0" smtClean="0">
                <a:solidFill>
                  <a:schemeClr val="bg1"/>
                </a:solidFill>
                <a:latin typeface="Arial" charset="0"/>
                <a:cs typeface="Arial" charset="0"/>
              </a:rPr>
              <a:t> Health and community</a:t>
            </a:r>
          </a:p>
          <a:p>
            <a:pPr eaLnBrk="1" hangingPunct="1"/>
            <a:r>
              <a:rPr lang="en-AU" sz="1500" dirty="0" smtClean="0">
                <a:solidFill>
                  <a:schemeClr val="bg1"/>
                </a:solidFill>
                <a:latin typeface="Arial" charset="0"/>
                <a:cs typeface="Arial" charset="0"/>
              </a:rPr>
              <a:t> Information technology</a:t>
            </a:r>
          </a:p>
          <a:p>
            <a:pPr eaLnBrk="1" hangingPunct="1"/>
            <a:r>
              <a:rPr lang="en-AU" sz="1500" dirty="0" smtClean="0">
                <a:solidFill>
                  <a:schemeClr val="bg1"/>
                </a:solidFill>
                <a:latin typeface="Arial" charset="0"/>
                <a:cs typeface="Arial" charset="0"/>
              </a:rPr>
              <a:t> Languages</a:t>
            </a:r>
          </a:p>
          <a:p>
            <a:pPr eaLnBrk="1" hangingPunct="1"/>
            <a:r>
              <a:rPr lang="en-AU" sz="1500" dirty="0" smtClean="0">
                <a:solidFill>
                  <a:schemeClr val="bg1"/>
                </a:solidFill>
                <a:latin typeface="Arial" charset="0"/>
                <a:cs typeface="Arial" charset="0"/>
              </a:rPr>
              <a:t> Law and justice</a:t>
            </a:r>
          </a:p>
          <a:p>
            <a:pPr eaLnBrk="1" hangingPunct="1"/>
            <a:r>
              <a:rPr lang="en-AU" sz="1500" dirty="0" smtClean="0">
                <a:solidFill>
                  <a:schemeClr val="bg1"/>
                </a:solidFill>
                <a:latin typeface="Arial" charset="0"/>
                <a:cs typeface="Arial" charset="0"/>
              </a:rPr>
              <a:t> Science and mathematics</a:t>
            </a:r>
          </a:p>
          <a:p>
            <a:pPr eaLnBrk="1" hangingPunct="1">
              <a:buNone/>
            </a:pPr>
            <a:r>
              <a:rPr lang="en-AU" sz="1200" b="1" dirty="0" smtClean="0">
                <a:solidFill>
                  <a:schemeClr val="bg1"/>
                </a:solidFill>
                <a:latin typeface="Arial" pitchFamily="34" charset="0"/>
                <a:cs typeface="Arial" pitchFamily="34" charset="0"/>
              </a:rPr>
              <a:t/>
            </a:r>
            <a:br>
              <a:rPr lang="en-AU" sz="1200" b="1" dirty="0" smtClean="0">
                <a:solidFill>
                  <a:schemeClr val="bg1"/>
                </a:solidFill>
                <a:latin typeface="Arial" pitchFamily="34" charset="0"/>
                <a:cs typeface="Arial" pitchFamily="34" charset="0"/>
              </a:rPr>
            </a:br>
            <a:endParaRPr lang="en-AU" sz="1200" dirty="0" smtClean="0"/>
          </a:p>
          <a:p>
            <a:pPr eaLnBrk="1" hangingPunct="1">
              <a:buFontTx/>
              <a:buNone/>
            </a:pPr>
            <a:endParaRPr lang="en-AU" sz="1300" dirty="0" smtClean="0"/>
          </a:p>
        </p:txBody>
      </p:sp>
      <p:pic>
        <p:nvPicPr>
          <p:cNvPr id="13316"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667625" y="476250"/>
            <a:ext cx="1143000" cy="1143000"/>
          </a:xfrm>
          <a:prstGeom prst="rect">
            <a:avLst/>
          </a:prstGeom>
          <a:noFill/>
          <a:ln w="9525">
            <a:noFill/>
            <a:miter lim="800000"/>
            <a:headEnd/>
            <a:tailEnd/>
          </a:ln>
        </p:spPr>
      </p:pic>
      <p:pic>
        <p:nvPicPr>
          <p:cNvPr id="2" name="Picture 4" descr="I:\QUT INTERNATIONAL\Marketing &amp; Recruitment\Marketing Communications\Communication\2012\Powerpoints\Images for corporate powerpoint\International Prospectus2013_287.JPG"/>
          <p:cNvPicPr>
            <a:picLocks noChangeAspect="1" noChangeArrowheads="1"/>
          </p:cNvPicPr>
          <p:nvPr/>
        </p:nvPicPr>
        <p:blipFill>
          <a:blip r:embed="rId4" cstate="print"/>
          <a:srcRect/>
          <a:stretch>
            <a:fillRect/>
          </a:stretch>
        </p:blipFill>
        <p:spPr bwMode="auto">
          <a:xfrm>
            <a:off x="6948264" y="3645024"/>
            <a:ext cx="1655901" cy="2482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1000125" y="714375"/>
            <a:ext cx="6451600" cy="554038"/>
          </a:xfrm>
          <a:prstGeom prst="rect">
            <a:avLst/>
          </a:prstGeom>
          <a:noFill/>
          <a:ln w="9525">
            <a:noFill/>
            <a:miter lim="800000"/>
            <a:headEnd/>
            <a:tailEnd/>
          </a:ln>
        </p:spPr>
        <p:txBody>
          <a:bodyPr/>
          <a:lstStyle/>
          <a:p>
            <a:r>
              <a:rPr lang="en-AU" sz="2400" b="1">
                <a:solidFill>
                  <a:schemeClr val="bg1"/>
                </a:solidFill>
              </a:rPr>
              <a:t>QUT Business School</a:t>
            </a:r>
          </a:p>
        </p:txBody>
      </p:sp>
      <p:sp>
        <p:nvSpPr>
          <p:cNvPr id="14339" name="Rectangle 15"/>
          <p:cNvSpPr>
            <a:spLocks noChangeArrowheads="1"/>
          </p:cNvSpPr>
          <p:nvPr/>
        </p:nvSpPr>
        <p:spPr bwMode="auto">
          <a:xfrm>
            <a:off x="755576" y="908720"/>
            <a:ext cx="6121400" cy="4824536"/>
          </a:xfrm>
          <a:prstGeom prst="rect">
            <a:avLst/>
          </a:prstGeom>
          <a:noFill/>
          <a:ln w="9525">
            <a:noFill/>
            <a:miter lim="800000"/>
            <a:headEnd/>
            <a:tailEnd/>
          </a:ln>
        </p:spPr>
        <p:txBody>
          <a:bodyPr/>
          <a:lstStyle/>
          <a:p>
            <a:pPr marL="342900" indent="-342900">
              <a:spcBef>
                <a:spcPct val="20000"/>
              </a:spcBef>
            </a:pPr>
            <a:endParaRPr lang="en-AU" sz="1400" dirty="0">
              <a:solidFill>
                <a:schemeClr val="bg1"/>
              </a:solidFill>
            </a:endParaRPr>
          </a:p>
          <a:p>
            <a:pPr marL="342900" indent="-342900">
              <a:spcBef>
                <a:spcPct val="20000"/>
              </a:spcBef>
              <a:buFont typeface="Wingdings" pitchFamily="2" charset="2"/>
              <a:buChar char="§"/>
            </a:pPr>
            <a:r>
              <a:rPr lang="en-AU" sz="1500" dirty="0">
                <a:solidFill>
                  <a:schemeClr val="bg1"/>
                </a:solidFill>
              </a:rPr>
              <a:t>The first business school in Australia to secure the prestigious ‘triple crown’ of international accreditation – </a:t>
            </a:r>
            <a:br>
              <a:rPr lang="en-AU" sz="1500" dirty="0">
                <a:solidFill>
                  <a:schemeClr val="bg1"/>
                </a:solidFill>
              </a:rPr>
            </a:br>
            <a:r>
              <a:rPr lang="en-AU" sz="1500" dirty="0">
                <a:solidFill>
                  <a:schemeClr val="bg1"/>
                </a:solidFill>
              </a:rPr>
              <a:t>US-based AACSB International, European-based EQUIS and UK-based Association of MBAs (AMBA). This </a:t>
            </a:r>
            <a:r>
              <a:rPr lang="en-GB" sz="1500" dirty="0">
                <a:solidFill>
                  <a:schemeClr val="bg1"/>
                </a:solidFill>
              </a:rPr>
              <a:t>accreditation, held by less than one per cent of business schools worldwide provides real evidence that our programs are comparable with the best in the </a:t>
            </a:r>
            <a:r>
              <a:rPr lang="en-GB" sz="1500" dirty="0" smtClean="0">
                <a:solidFill>
                  <a:schemeClr val="bg1"/>
                </a:solidFill>
              </a:rPr>
              <a:t>world</a:t>
            </a:r>
            <a:br>
              <a:rPr lang="en-GB" sz="1500" dirty="0" smtClean="0">
                <a:solidFill>
                  <a:schemeClr val="bg1"/>
                </a:solidFill>
              </a:rPr>
            </a:br>
            <a:endParaRPr lang="en-US" sz="1500" dirty="0">
              <a:solidFill>
                <a:schemeClr val="bg1"/>
              </a:solidFill>
            </a:endParaRPr>
          </a:p>
          <a:p>
            <a:pPr marL="342900" indent="-342900">
              <a:spcBef>
                <a:spcPct val="20000"/>
              </a:spcBef>
              <a:buFont typeface="Wingdings" pitchFamily="2" charset="2"/>
              <a:buChar char="§"/>
            </a:pPr>
            <a:r>
              <a:rPr lang="en-GB" sz="1500" dirty="0" smtClean="0">
                <a:solidFill>
                  <a:schemeClr val="bg1"/>
                </a:solidFill>
              </a:rPr>
              <a:t>Our </a:t>
            </a:r>
            <a:r>
              <a:rPr lang="en-GB" sz="1500" dirty="0">
                <a:solidFill>
                  <a:schemeClr val="bg1"/>
                </a:solidFill>
              </a:rPr>
              <a:t>award winning Business  Advantage Program </a:t>
            </a:r>
          </a:p>
          <a:p>
            <a:pPr marL="342900" indent="-342900">
              <a:spcBef>
                <a:spcPct val="20000"/>
              </a:spcBef>
            </a:pPr>
            <a:r>
              <a:rPr lang="en-GB" sz="1500" dirty="0">
                <a:solidFill>
                  <a:schemeClr val="bg1"/>
                </a:solidFill>
              </a:rPr>
              <a:t>	delivers optional personal development modules to </a:t>
            </a:r>
          </a:p>
          <a:p>
            <a:pPr marL="342900" indent="-342900">
              <a:spcBef>
                <a:spcPct val="20000"/>
              </a:spcBef>
            </a:pPr>
            <a:r>
              <a:rPr lang="en-GB" sz="1500" dirty="0">
                <a:solidFill>
                  <a:schemeClr val="bg1"/>
                </a:solidFill>
              </a:rPr>
              <a:t>	help you gain a competitive advantages in the </a:t>
            </a:r>
            <a:r>
              <a:rPr lang="en-GB" sz="1500" dirty="0" smtClean="0">
                <a:solidFill>
                  <a:schemeClr val="bg1"/>
                </a:solidFill>
              </a:rPr>
              <a:t>workplace</a:t>
            </a:r>
            <a:br>
              <a:rPr lang="en-GB" sz="1500" dirty="0" smtClean="0">
                <a:solidFill>
                  <a:schemeClr val="bg1"/>
                </a:solidFill>
              </a:rPr>
            </a:br>
            <a:endParaRPr lang="en-GB" sz="1500" dirty="0" smtClean="0">
              <a:solidFill>
                <a:schemeClr val="bg1"/>
              </a:solidFill>
            </a:endParaRPr>
          </a:p>
          <a:p>
            <a:pPr marL="342900" indent="-342900">
              <a:spcBef>
                <a:spcPct val="20000"/>
              </a:spcBef>
              <a:buFont typeface="Wingdings" pitchFamily="2" charset="2"/>
              <a:buChar char="§"/>
            </a:pPr>
            <a:r>
              <a:rPr lang="en-GB" sz="1500" dirty="0" smtClean="0">
                <a:solidFill>
                  <a:schemeClr val="bg1"/>
                </a:solidFill>
              </a:rPr>
              <a:t>Study Areas</a:t>
            </a:r>
          </a:p>
          <a:p>
            <a:pPr marL="800100" lvl="1" indent="-342900">
              <a:spcBef>
                <a:spcPct val="20000"/>
              </a:spcBef>
              <a:buFont typeface="Wingdings" pitchFamily="2" charset="2"/>
              <a:buChar char="§"/>
            </a:pPr>
            <a:r>
              <a:rPr lang="en-GB" sz="1500" dirty="0" smtClean="0">
                <a:solidFill>
                  <a:schemeClr val="bg1"/>
                </a:solidFill>
              </a:rPr>
              <a:t>Accounting</a:t>
            </a:r>
          </a:p>
          <a:p>
            <a:pPr marL="800100" lvl="1" indent="-342900">
              <a:spcBef>
                <a:spcPct val="20000"/>
              </a:spcBef>
              <a:buFont typeface="Wingdings" pitchFamily="2" charset="2"/>
              <a:buChar char="§"/>
            </a:pPr>
            <a:r>
              <a:rPr lang="en-GB" sz="1500" dirty="0" smtClean="0">
                <a:solidFill>
                  <a:schemeClr val="bg1"/>
                </a:solidFill>
              </a:rPr>
              <a:t>Advertising and Marketing</a:t>
            </a:r>
          </a:p>
          <a:p>
            <a:pPr marL="800100" lvl="1" indent="-342900">
              <a:spcBef>
                <a:spcPct val="20000"/>
              </a:spcBef>
              <a:buFont typeface="Wingdings" pitchFamily="2" charset="2"/>
              <a:buChar char="§"/>
            </a:pPr>
            <a:r>
              <a:rPr lang="en-GB" sz="1500" dirty="0" smtClean="0">
                <a:solidFill>
                  <a:schemeClr val="bg1"/>
                </a:solidFill>
              </a:rPr>
              <a:t>Economics</a:t>
            </a:r>
          </a:p>
          <a:p>
            <a:pPr marL="800100" lvl="1" indent="-342900">
              <a:spcBef>
                <a:spcPct val="20000"/>
              </a:spcBef>
              <a:buFont typeface="Wingdings" pitchFamily="2" charset="2"/>
              <a:buChar char="§"/>
            </a:pPr>
            <a:r>
              <a:rPr lang="en-GB" sz="1500" dirty="0" smtClean="0">
                <a:solidFill>
                  <a:schemeClr val="bg1"/>
                </a:solidFill>
              </a:rPr>
              <a:t>Finance</a:t>
            </a:r>
          </a:p>
          <a:p>
            <a:pPr marL="800100" lvl="1" indent="-342900">
              <a:spcBef>
                <a:spcPct val="20000"/>
              </a:spcBef>
              <a:buFont typeface="Wingdings" pitchFamily="2" charset="2"/>
              <a:buChar char="§"/>
            </a:pPr>
            <a:r>
              <a:rPr lang="en-GB" sz="1500" dirty="0" smtClean="0">
                <a:solidFill>
                  <a:schemeClr val="bg1"/>
                </a:solidFill>
              </a:rPr>
              <a:t>Human Resource Management</a:t>
            </a:r>
          </a:p>
          <a:p>
            <a:pPr marL="800100" lvl="1" indent="-342900">
              <a:spcBef>
                <a:spcPct val="20000"/>
              </a:spcBef>
              <a:buFont typeface="Wingdings" pitchFamily="2" charset="2"/>
              <a:buChar char="§"/>
            </a:pPr>
            <a:r>
              <a:rPr lang="en-GB" sz="1500" dirty="0" smtClean="0">
                <a:solidFill>
                  <a:schemeClr val="bg1"/>
                </a:solidFill>
              </a:rPr>
              <a:t>International Business</a:t>
            </a:r>
          </a:p>
          <a:p>
            <a:pPr marL="800100" lvl="1" indent="-342900">
              <a:spcBef>
                <a:spcPct val="20000"/>
              </a:spcBef>
              <a:buFont typeface="Wingdings" pitchFamily="2" charset="2"/>
              <a:buChar char="§"/>
            </a:pPr>
            <a:r>
              <a:rPr lang="en-GB" sz="1500" dirty="0" smtClean="0">
                <a:solidFill>
                  <a:schemeClr val="bg1"/>
                </a:solidFill>
              </a:rPr>
              <a:t>Management</a:t>
            </a:r>
          </a:p>
          <a:p>
            <a:pPr marL="800100" lvl="1" indent="-342900">
              <a:spcBef>
                <a:spcPct val="20000"/>
              </a:spcBef>
              <a:buFont typeface="Wingdings" pitchFamily="2" charset="2"/>
              <a:buChar char="§"/>
            </a:pPr>
            <a:r>
              <a:rPr lang="en-GB" sz="1500" dirty="0" smtClean="0">
                <a:solidFill>
                  <a:schemeClr val="bg1"/>
                </a:solidFill>
              </a:rPr>
              <a:t>Public Relations</a:t>
            </a:r>
          </a:p>
          <a:p>
            <a:pPr marL="342900" indent="-342900">
              <a:spcBef>
                <a:spcPct val="20000"/>
              </a:spcBef>
              <a:buClr>
                <a:schemeClr val="bg1"/>
              </a:buClr>
            </a:pPr>
            <a:r>
              <a:rPr lang="en-GB" sz="1500" dirty="0" smtClean="0">
                <a:solidFill>
                  <a:schemeClr val="bg1"/>
                </a:solidFill>
              </a:rPr>
              <a:t/>
            </a:r>
            <a:br>
              <a:rPr lang="en-GB" sz="1500" dirty="0" smtClean="0">
                <a:solidFill>
                  <a:schemeClr val="bg1"/>
                </a:solidFill>
              </a:rPr>
            </a:br>
            <a:endParaRPr lang="en-GB" sz="1500" dirty="0" smtClean="0">
              <a:solidFill>
                <a:schemeClr val="bg1"/>
              </a:solidFill>
            </a:endParaRPr>
          </a:p>
          <a:p>
            <a:pPr marL="342900" indent="-342900">
              <a:spcBef>
                <a:spcPct val="20000"/>
              </a:spcBef>
            </a:pPr>
            <a:endParaRPr lang="en-GB" sz="1500" dirty="0" smtClean="0">
              <a:solidFill>
                <a:schemeClr val="bg1"/>
              </a:solidFill>
            </a:endParaRPr>
          </a:p>
          <a:p>
            <a:pPr marL="342900" indent="-342900">
              <a:spcBef>
                <a:spcPct val="20000"/>
              </a:spcBef>
              <a:buFont typeface="Wingdings" pitchFamily="2" charset="2"/>
              <a:buChar char="§"/>
            </a:pPr>
            <a:endParaRPr lang="en-GB" sz="1500" dirty="0" smtClean="0">
              <a:solidFill>
                <a:schemeClr val="bg1"/>
              </a:solidFill>
            </a:endParaRPr>
          </a:p>
          <a:p>
            <a:pPr marL="342900" indent="-342900">
              <a:spcBef>
                <a:spcPct val="20000"/>
              </a:spcBef>
            </a:pPr>
            <a:endParaRPr lang="en-GB" sz="1500" dirty="0">
              <a:solidFill>
                <a:schemeClr val="bg1"/>
              </a:solidFill>
            </a:endParaRPr>
          </a:p>
          <a:p>
            <a:pPr marL="342900" indent="-342900">
              <a:spcBef>
                <a:spcPct val="20000"/>
              </a:spcBef>
            </a:pPr>
            <a:endParaRPr lang="en-GB" sz="1500" dirty="0" smtClean="0">
              <a:solidFill>
                <a:schemeClr val="bg1"/>
              </a:solidFill>
            </a:endParaRPr>
          </a:p>
          <a:p>
            <a:pPr marL="342900" indent="-342900">
              <a:spcBef>
                <a:spcPct val="20000"/>
              </a:spcBef>
              <a:buFont typeface="Wingdings" pitchFamily="2" charset="2"/>
              <a:buChar char="§"/>
            </a:pPr>
            <a:endParaRPr lang="en-GB" sz="1500" dirty="0">
              <a:solidFill>
                <a:schemeClr val="bg1"/>
              </a:solidFill>
            </a:endParaRPr>
          </a:p>
          <a:p>
            <a:pPr marL="342900" indent="-342900">
              <a:spcBef>
                <a:spcPct val="20000"/>
              </a:spcBef>
            </a:pPr>
            <a:endParaRPr lang="en-AU" sz="1300" dirty="0">
              <a:solidFill>
                <a:schemeClr val="bg1"/>
              </a:solidFill>
            </a:endParaRPr>
          </a:p>
          <a:p>
            <a:pPr marL="342900" indent="-342900">
              <a:spcBef>
                <a:spcPct val="20000"/>
              </a:spcBef>
              <a:buFontTx/>
              <a:buChar char="•"/>
            </a:pPr>
            <a:endParaRPr lang="en-AU" sz="1000" dirty="0">
              <a:solidFill>
                <a:schemeClr val="bg1"/>
              </a:solidFill>
            </a:endParaRPr>
          </a:p>
        </p:txBody>
      </p:sp>
      <p:pic>
        <p:nvPicPr>
          <p:cNvPr id="14340"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740650" y="476250"/>
            <a:ext cx="1143000" cy="1143000"/>
          </a:xfrm>
          <a:prstGeom prst="rect">
            <a:avLst/>
          </a:prstGeom>
          <a:noFill/>
          <a:ln w="9525">
            <a:noFill/>
            <a:miter lim="800000"/>
            <a:headEnd/>
            <a:tailEnd/>
          </a:ln>
        </p:spPr>
      </p:pic>
      <p:pic>
        <p:nvPicPr>
          <p:cNvPr id="14341" name="Picture 5" descr="I:\QUT INTERNATIONAL\Marketing &amp; Recruitment\Marketing Communications\Communication\2012\Powerpoints\Images for corporate powerpoint\Busienss students.jpg"/>
          <p:cNvPicPr>
            <a:picLocks noChangeAspect="1" noChangeArrowheads="1"/>
          </p:cNvPicPr>
          <p:nvPr/>
        </p:nvPicPr>
        <p:blipFill>
          <a:blip r:embed="rId4" cstate="print"/>
          <a:srcRect/>
          <a:stretch>
            <a:fillRect/>
          </a:stretch>
        </p:blipFill>
        <p:spPr bwMode="auto">
          <a:xfrm>
            <a:off x="6300192" y="4149080"/>
            <a:ext cx="2654858" cy="2095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Business-Triple-Crown.jpg"/>
          <p:cNvPicPr>
            <a:picLocks noChangeAspect="1"/>
          </p:cNvPicPr>
          <p:nvPr/>
        </p:nvPicPr>
        <p:blipFill>
          <a:blip r:embed="rId5" cstate="print"/>
          <a:stretch>
            <a:fillRect/>
          </a:stretch>
        </p:blipFill>
        <p:spPr>
          <a:xfrm>
            <a:off x="6516216" y="2996952"/>
            <a:ext cx="2365248" cy="936104"/>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000125" y="714375"/>
            <a:ext cx="6451600" cy="576263"/>
          </a:xfrm>
          <a:prstGeom prst="rect">
            <a:avLst/>
          </a:prstGeom>
          <a:noFill/>
          <a:ln w="9525">
            <a:noFill/>
            <a:miter lim="800000"/>
            <a:headEnd/>
            <a:tailEnd/>
          </a:ln>
        </p:spPr>
        <p:txBody>
          <a:bodyPr/>
          <a:lstStyle/>
          <a:p>
            <a:r>
              <a:rPr lang="en-AU" sz="2400" b="1">
                <a:solidFill>
                  <a:schemeClr val="bg1"/>
                </a:solidFill>
              </a:rPr>
              <a:t>Creative Industries </a:t>
            </a:r>
            <a:r>
              <a:rPr lang="en-AU" sz="2200">
                <a:solidFill>
                  <a:schemeClr val="tx2"/>
                </a:solidFill>
              </a:rPr>
              <a:t/>
            </a:r>
            <a:br>
              <a:rPr lang="en-AU" sz="2200">
                <a:solidFill>
                  <a:schemeClr val="tx2"/>
                </a:solidFill>
              </a:rPr>
            </a:br>
            <a:endParaRPr lang="en-AU" sz="2200">
              <a:solidFill>
                <a:schemeClr val="tx2"/>
              </a:solidFill>
            </a:endParaRPr>
          </a:p>
        </p:txBody>
      </p:sp>
      <p:sp>
        <p:nvSpPr>
          <p:cNvPr id="15363" name="Rectangle 10"/>
          <p:cNvSpPr>
            <a:spLocks noChangeArrowheads="1"/>
          </p:cNvSpPr>
          <p:nvPr/>
        </p:nvSpPr>
        <p:spPr bwMode="auto">
          <a:xfrm>
            <a:off x="1000125" y="764705"/>
            <a:ext cx="7172325" cy="3312368"/>
          </a:xfrm>
          <a:prstGeom prst="rect">
            <a:avLst/>
          </a:prstGeom>
          <a:noFill/>
          <a:ln w="9525">
            <a:noFill/>
            <a:miter lim="800000"/>
            <a:headEnd/>
            <a:tailEnd/>
          </a:ln>
        </p:spPr>
        <p:txBody>
          <a:bodyPr/>
          <a:lstStyle/>
          <a:p>
            <a:pPr marL="342900" indent="-342900">
              <a:spcBef>
                <a:spcPct val="20000"/>
              </a:spcBef>
            </a:pPr>
            <a:endParaRPr lang="en-GB" sz="1500" dirty="0">
              <a:solidFill>
                <a:schemeClr val="bg1"/>
              </a:solidFill>
            </a:endParaRPr>
          </a:p>
          <a:p>
            <a:pPr marL="342900" indent="-342900">
              <a:spcBef>
                <a:spcPct val="20000"/>
              </a:spcBef>
              <a:buClr>
                <a:schemeClr val="bg1"/>
              </a:buClr>
              <a:buFont typeface="Wingdings" pitchFamily="2" charset="2"/>
              <a:buChar char="§"/>
            </a:pPr>
            <a:endParaRPr lang="en-GB" sz="1500" dirty="0">
              <a:solidFill>
                <a:schemeClr val="bg1"/>
              </a:solidFill>
            </a:endParaRPr>
          </a:p>
          <a:p>
            <a:pPr marL="342900" indent="-342900">
              <a:spcBef>
                <a:spcPct val="20000"/>
              </a:spcBef>
              <a:buClr>
                <a:schemeClr val="bg1"/>
              </a:buClr>
              <a:buFont typeface="Wingdings" pitchFamily="2" charset="2"/>
              <a:buChar char="§"/>
            </a:pPr>
            <a:r>
              <a:rPr lang="en-GB" sz="1500" dirty="0" smtClean="0">
                <a:solidFill>
                  <a:schemeClr val="bg1"/>
                </a:solidFill>
              </a:rPr>
              <a:t>Located within the Creative Industries Precinct- home to facilities where     staff and students collaborate with industry in state-of-the-art performance spaces, production studios, editing suites and design studios. </a:t>
            </a:r>
          </a:p>
          <a:p>
            <a:pPr marL="342900" indent="-342900">
              <a:spcBef>
                <a:spcPct val="20000"/>
              </a:spcBef>
              <a:buClr>
                <a:schemeClr val="bg1"/>
              </a:buClr>
            </a:pPr>
            <a:endParaRPr lang="en-GB" sz="1500" dirty="0" smtClean="0">
              <a:solidFill>
                <a:schemeClr val="bg1"/>
              </a:solidFill>
            </a:endParaRPr>
          </a:p>
          <a:p>
            <a:pPr marL="342900" indent="-342900">
              <a:spcBef>
                <a:spcPct val="20000"/>
              </a:spcBef>
              <a:buClr>
                <a:schemeClr val="bg1"/>
              </a:buClr>
              <a:buFont typeface="Wingdings" pitchFamily="2" charset="2"/>
              <a:buChar char="§"/>
            </a:pPr>
            <a:r>
              <a:rPr lang="en-AU" sz="1500" dirty="0" smtClean="0">
                <a:solidFill>
                  <a:schemeClr val="bg1"/>
                </a:solidFill>
              </a:rPr>
              <a:t>Both campuses have full theatre facilities which are used for student performances as well as a professional theatre season.</a:t>
            </a:r>
          </a:p>
          <a:p>
            <a:pPr marL="342900" indent="-342900">
              <a:spcBef>
                <a:spcPct val="20000"/>
              </a:spcBef>
              <a:buClr>
                <a:schemeClr val="bg1"/>
              </a:buClr>
              <a:buFont typeface="Wingdings" pitchFamily="2" charset="2"/>
              <a:buChar char="§"/>
            </a:pPr>
            <a:endParaRPr lang="en-AU" sz="1500" dirty="0">
              <a:solidFill>
                <a:schemeClr val="bg1"/>
              </a:solidFill>
            </a:endParaRPr>
          </a:p>
          <a:p>
            <a:pPr marL="342900" indent="-342900">
              <a:spcBef>
                <a:spcPct val="20000"/>
              </a:spcBef>
              <a:buClr>
                <a:schemeClr val="bg1"/>
              </a:buClr>
              <a:buFont typeface="Wingdings" pitchFamily="2" charset="2"/>
              <a:buChar char="§"/>
            </a:pPr>
            <a:r>
              <a:rPr lang="en-AU" sz="1500" dirty="0" smtClean="0">
                <a:solidFill>
                  <a:schemeClr val="bg1"/>
                </a:solidFill>
              </a:rPr>
              <a:t>Study Areas</a:t>
            </a:r>
          </a:p>
          <a:p>
            <a:pPr marL="800100" lvl="1" indent="-342900">
              <a:spcBef>
                <a:spcPct val="20000"/>
              </a:spcBef>
              <a:buClr>
                <a:schemeClr val="bg1"/>
              </a:buClr>
              <a:buFont typeface="Wingdings" pitchFamily="2" charset="2"/>
              <a:buChar char="§"/>
            </a:pPr>
            <a:r>
              <a:rPr lang="en-AU" sz="1500" dirty="0" smtClean="0">
                <a:solidFill>
                  <a:schemeClr val="bg1"/>
                </a:solidFill>
              </a:rPr>
              <a:t>Animation</a:t>
            </a:r>
          </a:p>
          <a:p>
            <a:pPr marL="800100" lvl="1" indent="-342900">
              <a:spcBef>
                <a:spcPct val="20000"/>
              </a:spcBef>
              <a:buClr>
                <a:schemeClr val="bg1"/>
              </a:buClr>
              <a:buFont typeface="Wingdings" pitchFamily="2" charset="2"/>
              <a:buChar char="§"/>
            </a:pPr>
            <a:r>
              <a:rPr lang="en-AU" sz="1500" dirty="0" smtClean="0">
                <a:solidFill>
                  <a:schemeClr val="bg1"/>
                </a:solidFill>
              </a:rPr>
              <a:t>Architecture and Design</a:t>
            </a:r>
          </a:p>
          <a:p>
            <a:pPr marL="800100" lvl="1" indent="-342900">
              <a:spcBef>
                <a:spcPct val="20000"/>
              </a:spcBef>
              <a:buClr>
                <a:schemeClr val="bg1"/>
              </a:buClr>
              <a:buFont typeface="Wingdings" pitchFamily="2" charset="2"/>
              <a:buChar char="§"/>
            </a:pPr>
            <a:r>
              <a:rPr lang="en-AU" sz="1500" dirty="0" smtClean="0">
                <a:solidFill>
                  <a:schemeClr val="bg1"/>
                </a:solidFill>
              </a:rPr>
              <a:t>Creative and Professional Writing</a:t>
            </a:r>
          </a:p>
          <a:p>
            <a:pPr marL="800100" lvl="1" indent="-342900">
              <a:spcBef>
                <a:spcPct val="20000"/>
              </a:spcBef>
              <a:buClr>
                <a:schemeClr val="bg1"/>
              </a:buClr>
              <a:buFont typeface="Wingdings" pitchFamily="2" charset="2"/>
              <a:buChar char="§"/>
            </a:pPr>
            <a:r>
              <a:rPr lang="en-AU" sz="1500" dirty="0" smtClean="0">
                <a:solidFill>
                  <a:schemeClr val="bg1"/>
                </a:solidFill>
              </a:rPr>
              <a:t>Journalism</a:t>
            </a:r>
          </a:p>
          <a:p>
            <a:pPr marL="800100" lvl="1" indent="-342900">
              <a:spcBef>
                <a:spcPct val="20000"/>
              </a:spcBef>
              <a:buClr>
                <a:schemeClr val="bg1"/>
              </a:buClr>
              <a:buFont typeface="Wingdings" pitchFamily="2" charset="2"/>
              <a:buChar char="§"/>
            </a:pPr>
            <a:r>
              <a:rPr lang="en-AU" sz="1500" dirty="0" smtClean="0">
                <a:solidFill>
                  <a:schemeClr val="bg1"/>
                </a:solidFill>
              </a:rPr>
              <a:t>Dance, Drama and Music</a:t>
            </a:r>
          </a:p>
          <a:p>
            <a:pPr marL="800100" lvl="1" indent="-342900">
              <a:spcBef>
                <a:spcPct val="20000"/>
              </a:spcBef>
              <a:buClr>
                <a:schemeClr val="bg1"/>
              </a:buClr>
              <a:buFont typeface="Wingdings" pitchFamily="2" charset="2"/>
              <a:buChar char="§"/>
            </a:pPr>
            <a:r>
              <a:rPr lang="en-AU" sz="1500" dirty="0" smtClean="0">
                <a:solidFill>
                  <a:schemeClr val="bg1"/>
                </a:solidFill>
              </a:rPr>
              <a:t>Industrial and Interior Design</a:t>
            </a:r>
          </a:p>
          <a:p>
            <a:pPr marL="800100" lvl="1" indent="-342900">
              <a:spcBef>
                <a:spcPct val="20000"/>
              </a:spcBef>
              <a:buClr>
                <a:schemeClr val="bg1"/>
              </a:buClr>
              <a:buFont typeface="Wingdings" pitchFamily="2" charset="2"/>
              <a:buChar char="§"/>
            </a:pPr>
            <a:r>
              <a:rPr lang="en-AU" sz="1500" dirty="0" smtClean="0">
                <a:solidFill>
                  <a:schemeClr val="bg1"/>
                </a:solidFill>
              </a:rPr>
              <a:t>Entertainment Industries</a:t>
            </a:r>
          </a:p>
          <a:p>
            <a:pPr marL="800100" lvl="1" indent="-342900">
              <a:spcBef>
                <a:spcPct val="20000"/>
              </a:spcBef>
              <a:buClr>
                <a:schemeClr val="bg1"/>
              </a:buClr>
              <a:buFont typeface="Wingdings" pitchFamily="2" charset="2"/>
              <a:buChar char="§"/>
            </a:pPr>
            <a:r>
              <a:rPr lang="en-AU" sz="1500" dirty="0" smtClean="0">
                <a:solidFill>
                  <a:schemeClr val="bg1"/>
                </a:solidFill>
              </a:rPr>
              <a:t>Fashion</a:t>
            </a:r>
          </a:p>
          <a:p>
            <a:pPr marL="800100" lvl="1" indent="-342900">
              <a:spcBef>
                <a:spcPct val="20000"/>
              </a:spcBef>
              <a:buClr>
                <a:schemeClr val="bg1"/>
              </a:buClr>
              <a:buFont typeface="Wingdings" pitchFamily="2" charset="2"/>
              <a:buChar char="§"/>
            </a:pPr>
            <a:r>
              <a:rPr lang="en-AU" sz="1500" dirty="0" smtClean="0">
                <a:solidFill>
                  <a:schemeClr val="bg1"/>
                </a:solidFill>
              </a:rPr>
              <a:t>Film, TV and New Media Production</a:t>
            </a:r>
          </a:p>
          <a:p>
            <a:pPr marL="800100" lvl="1" indent="-342900">
              <a:spcBef>
                <a:spcPct val="20000"/>
              </a:spcBef>
              <a:buClr>
                <a:schemeClr val="bg1"/>
              </a:buClr>
              <a:buFont typeface="Wingdings" pitchFamily="2" charset="2"/>
              <a:buChar char="§"/>
            </a:pPr>
            <a:r>
              <a:rPr lang="en-AU" sz="1500" dirty="0" smtClean="0">
                <a:solidFill>
                  <a:schemeClr val="bg1"/>
                </a:solidFill>
              </a:rPr>
              <a:t>Interactive Visual Design</a:t>
            </a:r>
          </a:p>
          <a:p>
            <a:pPr marL="800100" lvl="1" indent="-342900">
              <a:spcBef>
                <a:spcPct val="20000"/>
              </a:spcBef>
              <a:buClr>
                <a:schemeClr val="bg1"/>
              </a:buClr>
              <a:buFont typeface="Wingdings" pitchFamily="2" charset="2"/>
              <a:buChar char="§"/>
            </a:pPr>
            <a:endParaRPr lang="en-AU" sz="1500" dirty="0" smtClean="0">
              <a:solidFill>
                <a:schemeClr val="bg1"/>
              </a:solidFill>
            </a:endParaRPr>
          </a:p>
          <a:p>
            <a:pPr marL="800100" lvl="1" indent="-342900">
              <a:spcBef>
                <a:spcPct val="20000"/>
              </a:spcBef>
              <a:buClr>
                <a:schemeClr val="bg1"/>
              </a:buClr>
              <a:buFont typeface="Wingdings" pitchFamily="2" charset="2"/>
              <a:buChar char="§"/>
            </a:pPr>
            <a:endParaRPr lang="en-AU" sz="1500" dirty="0" smtClean="0">
              <a:solidFill>
                <a:schemeClr val="bg1"/>
              </a:solidFill>
            </a:endParaRPr>
          </a:p>
          <a:p>
            <a:pPr marL="342900" indent="-342900">
              <a:spcBef>
                <a:spcPct val="20000"/>
              </a:spcBef>
              <a:buClr>
                <a:schemeClr val="bg1"/>
              </a:buClr>
              <a:buFont typeface="Wingdings" pitchFamily="2" charset="2"/>
              <a:buChar char="§"/>
            </a:pPr>
            <a:endParaRPr lang="en-GB" sz="1500" dirty="0" smtClean="0">
              <a:solidFill>
                <a:schemeClr val="bg1"/>
              </a:solidFill>
            </a:endParaRPr>
          </a:p>
          <a:p>
            <a:pPr marL="342900" indent="-342900">
              <a:spcBef>
                <a:spcPct val="20000"/>
              </a:spcBef>
              <a:buFont typeface="Arial" charset="0"/>
              <a:buChar char="•"/>
            </a:pPr>
            <a:endParaRPr lang="en-GB" sz="1500" dirty="0">
              <a:solidFill>
                <a:schemeClr val="bg1"/>
              </a:solidFill>
            </a:endParaRPr>
          </a:p>
          <a:p>
            <a:pPr marL="342900" indent="-342900">
              <a:spcBef>
                <a:spcPct val="20000"/>
              </a:spcBef>
            </a:pPr>
            <a:endParaRPr lang="en-GB" sz="1500" dirty="0">
              <a:solidFill>
                <a:schemeClr val="bg1"/>
              </a:solidFill>
            </a:endParaRPr>
          </a:p>
          <a:p>
            <a:pPr marL="342900" indent="-342900">
              <a:spcBef>
                <a:spcPct val="20000"/>
              </a:spcBef>
            </a:pPr>
            <a:endParaRPr lang="en-GB" sz="1500" dirty="0">
              <a:solidFill>
                <a:schemeClr val="bg1"/>
              </a:solidFill>
            </a:endParaRPr>
          </a:p>
          <a:p>
            <a:pPr marL="342900" indent="-342900">
              <a:spcBef>
                <a:spcPct val="20000"/>
              </a:spcBef>
            </a:pPr>
            <a:endParaRPr lang="en-GB" sz="1500" dirty="0">
              <a:solidFill>
                <a:schemeClr val="bg1"/>
              </a:solidFill>
            </a:endParaRPr>
          </a:p>
          <a:p>
            <a:pPr marL="342900" indent="-342900">
              <a:spcBef>
                <a:spcPct val="20000"/>
              </a:spcBef>
              <a:buFont typeface="Arial" charset="0"/>
              <a:buChar char="•"/>
            </a:pPr>
            <a:endParaRPr lang="en-AU" sz="1500" dirty="0">
              <a:solidFill>
                <a:schemeClr val="bg1"/>
              </a:solidFill>
            </a:endParaRPr>
          </a:p>
          <a:p>
            <a:pPr marL="342900" indent="-342900">
              <a:spcBef>
                <a:spcPct val="20000"/>
              </a:spcBef>
            </a:pPr>
            <a:endParaRPr lang="en-AU" sz="1500" dirty="0">
              <a:solidFill>
                <a:schemeClr val="bg1"/>
              </a:solidFill>
            </a:endParaRPr>
          </a:p>
          <a:p>
            <a:pPr marL="342900" indent="-342900">
              <a:spcBef>
                <a:spcPct val="20000"/>
              </a:spcBef>
            </a:pPr>
            <a:endParaRPr lang="en-AU" sz="1500" dirty="0"/>
          </a:p>
          <a:p>
            <a:pPr marL="342900" indent="-342900">
              <a:spcBef>
                <a:spcPct val="20000"/>
              </a:spcBef>
            </a:pPr>
            <a:r>
              <a:rPr lang="en-AU" sz="1400" dirty="0"/>
              <a:t> </a:t>
            </a:r>
          </a:p>
          <a:p>
            <a:pPr marL="342900" indent="-342900">
              <a:spcBef>
                <a:spcPct val="20000"/>
              </a:spcBef>
            </a:pPr>
            <a:endParaRPr lang="en-AU" sz="1400" dirty="0"/>
          </a:p>
          <a:p>
            <a:pPr marL="342900" indent="-342900">
              <a:spcBef>
                <a:spcPct val="20000"/>
              </a:spcBef>
              <a:buFont typeface="Arial" charset="0"/>
              <a:buChar char="•"/>
            </a:pPr>
            <a:endParaRPr lang="en-AU" sz="1400" dirty="0"/>
          </a:p>
          <a:p>
            <a:pPr marL="342900" indent="-342900">
              <a:spcBef>
                <a:spcPct val="20000"/>
              </a:spcBef>
            </a:pPr>
            <a:endParaRPr lang="en-AU" sz="1400" dirty="0"/>
          </a:p>
          <a:p>
            <a:pPr marL="342900" indent="-342900">
              <a:spcBef>
                <a:spcPct val="20000"/>
              </a:spcBef>
              <a:buFont typeface="Arial" charset="0"/>
              <a:buChar char="•"/>
            </a:pPr>
            <a:endParaRPr lang="en-GB" sz="1400" dirty="0"/>
          </a:p>
          <a:p>
            <a:pPr marL="342900" indent="-342900">
              <a:spcBef>
                <a:spcPct val="20000"/>
              </a:spcBef>
              <a:buFontTx/>
              <a:buChar char="•"/>
            </a:pPr>
            <a:endParaRPr lang="en-GB" sz="1400" dirty="0"/>
          </a:p>
          <a:p>
            <a:pPr marL="342900" indent="-342900">
              <a:spcBef>
                <a:spcPct val="20000"/>
              </a:spcBef>
            </a:pPr>
            <a:endParaRPr lang="en-AU" sz="1400" dirty="0"/>
          </a:p>
          <a:p>
            <a:pPr marL="342900" indent="-342900">
              <a:spcBef>
                <a:spcPct val="20000"/>
              </a:spcBef>
            </a:pPr>
            <a:endParaRPr lang="en-AU" sz="1400" dirty="0"/>
          </a:p>
          <a:p>
            <a:pPr marL="342900" indent="-342900">
              <a:spcBef>
                <a:spcPct val="20000"/>
              </a:spcBef>
            </a:pPr>
            <a:endParaRPr lang="en-AU" sz="1400" dirty="0"/>
          </a:p>
          <a:p>
            <a:pPr marL="342900" indent="-342900">
              <a:spcBef>
                <a:spcPct val="20000"/>
              </a:spcBef>
            </a:pPr>
            <a:endParaRPr lang="en-AU" sz="1400" dirty="0"/>
          </a:p>
          <a:p>
            <a:pPr marL="342900" indent="-342900">
              <a:spcBef>
                <a:spcPct val="20000"/>
              </a:spcBef>
              <a:buFontTx/>
              <a:buChar char="•"/>
            </a:pPr>
            <a:endParaRPr lang="en-AU" sz="1400" dirty="0"/>
          </a:p>
          <a:p>
            <a:pPr marL="342900" indent="-342900">
              <a:spcBef>
                <a:spcPct val="20000"/>
              </a:spcBef>
              <a:buFontTx/>
              <a:buChar char="•"/>
            </a:pPr>
            <a:endParaRPr lang="en-AU" sz="1400" dirty="0"/>
          </a:p>
        </p:txBody>
      </p:sp>
      <p:sp>
        <p:nvSpPr>
          <p:cNvPr id="15364" name="Rectangle 5"/>
          <p:cNvSpPr>
            <a:spLocks noChangeArrowheads="1"/>
          </p:cNvSpPr>
          <p:nvPr/>
        </p:nvSpPr>
        <p:spPr bwMode="auto">
          <a:xfrm>
            <a:off x="1403350" y="4292600"/>
            <a:ext cx="5689600" cy="1068388"/>
          </a:xfrm>
          <a:prstGeom prst="rect">
            <a:avLst/>
          </a:prstGeom>
          <a:noFill/>
          <a:ln w="9525">
            <a:noFill/>
            <a:miter lim="800000"/>
            <a:headEnd/>
            <a:tailEnd/>
          </a:ln>
        </p:spPr>
        <p:txBody>
          <a:bodyPr>
            <a:spAutoFit/>
          </a:bodyPr>
          <a:lstStyle/>
          <a:p>
            <a:pPr marL="342900" indent="-342900">
              <a:spcBef>
                <a:spcPct val="20000"/>
              </a:spcBef>
              <a:buFontTx/>
              <a:buChar char="•"/>
            </a:pPr>
            <a:endParaRPr lang="en-AU" sz="1300"/>
          </a:p>
          <a:p>
            <a:pPr marL="342900" indent="-342900">
              <a:spcBef>
                <a:spcPct val="20000"/>
              </a:spcBef>
            </a:pPr>
            <a:endParaRPr lang="en-AU" sz="1400"/>
          </a:p>
          <a:p>
            <a:pPr marL="342900" indent="-342900">
              <a:spcBef>
                <a:spcPct val="20000"/>
              </a:spcBef>
            </a:pPr>
            <a:endParaRPr lang="en-AU" sz="1400"/>
          </a:p>
          <a:p>
            <a:pPr marL="342900" indent="-342900">
              <a:spcBef>
                <a:spcPct val="20000"/>
              </a:spcBef>
            </a:pPr>
            <a:endParaRPr lang="en-AU" sz="1400"/>
          </a:p>
        </p:txBody>
      </p:sp>
      <p:pic>
        <p:nvPicPr>
          <p:cNvPr id="15365"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740650" y="476250"/>
            <a:ext cx="1143000" cy="1143000"/>
          </a:xfrm>
          <a:prstGeom prst="rect">
            <a:avLst/>
          </a:prstGeom>
          <a:noFill/>
          <a:ln w="9525">
            <a:noFill/>
            <a:miter lim="800000"/>
            <a:headEnd/>
            <a:tailEnd/>
          </a:ln>
        </p:spPr>
      </p:pic>
      <p:pic>
        <p:nvPicPr>
          <p:cNvPr id="2" name="Picture 5" descr="I:\QUT INTERNATIONAL\Marketing &amp; Recruitment\Marketing Communications\Communication\2012\Powerpoints\Images for corporate powerpoint\CI_UG_15nov_060.jpg"/>
          <p:cNvPicPr>
            <a:picLocks noChangeAspect="1" noChangeArrowheads="1"/>
          </p:cNvPicPr>
          <p:nvPr/>
        </p:nvPicPr>
        <p:blipFill>
          <a:blip r:embed="rId4" cstate="print"/>
          <a:srcRect/>
          <a:stretch>
            <a:fillRect/>
          </a:stretch>
        </p:blipFill>
        <p:spPr bwMode="auto">
          <a:xfrm>
            <a:off x="6084168" y="4221088"/>
            <a:ext cx="2766501" cy="2268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971550" y="836613"/>
            <a:ext cx="6480175" cy="431800"/>
          </a:xfrm>
          <a:prstGeom prst="rect">
            <a:avLst/>
          </a:prstGeom>
          <a:noFill/>
          <a:ln w="9525">
            <a:noFill/>
            <a:miter lim="800000"/>
            <a:headEnd/>
            <a:tailEnd/>
          </a:ln>
        </p:spPr>
        <p:txBody>
          <a:bodyPr/>
          <a:lstStyle/>
          <a:p>
            <a:r>
              <a:rPr lang="en-AU" sz="2400" b="1">
                <a:solidFill>
                  <a:schemeClr val="bg1"/>
                </a:solidFill>
              </a:rPr>
              <a:t>Education</a:t>
            </a:r>
          </a:p>
        </p:txBody>
      </p:sp>
      <p:sp>
        <p:nvSpPr>
          <p:cNvPr id="16387" name="Rectangle 6"/>
          <p:cNvSpPr>
            <a:spLocks noChangeArrowheads="1"/>
          </p:cNvSpPr>
          <p:nvPr/>
        </p:nvSpPr>
        <p:spPr bwMode="auto">
          <a:xfrm>
            <a:off x="971550" y="1214438"/>
            <a:ext cx="6100763" cy="4929187"/>
          </a:xfrm>
          <a:prstGeom prst="rect">
            <a:avLst/>
          </a:prstGeom>
          <a:noFill/>
          <a:ln w="9525">
            <a:noFill/>
            <a:miter lim="800000"/>
            <a:headEnd/>
            <a:tailEnd/>
          </a:ln>
        </p:spPr>
        <p:txBody>
          <a:bodyPr/>
          <a:lstStyle/>
          <a:p>
            <a:pPr marL="342900" indent="-342900">
              <a:spcBef>
                <a:spcPct val="30000"/>
              </a:spcBef>
              <a:buFont typeface="Arial" charset="0"/>
              <a:buChar char="•"/>
            </a:pPr>
            <a:endParaRPr lang="en-AU" sz="1400" dirty="0"/>
          </a:p>
          <a:p>
            <a:pPr marL="342900" indent="-342900">
              <a:spcBef>
                <a:spcPct val="20000"/>
              </a:spcBef>
              <a:buFont typeface="Wingdings" pitchFamily="2" charset="2"/>
              <a:buChar char="§"/>
            </a:pPr>
            <a:endParaRPr lang="en-AU" sz="1300" dirty="0">
              <a:solidFill>
                <a:schemeClr val="bg1"/>
              </a:solidFill>
            </a:endParaRPr>
          </a:p>
          <a:p>
            <a:pPr marL="342900" indent="-342900">
              <a:spcBef>
                <a:spcPct val="20000"/>
              </a:spcBef>
            </a:pPr>
            <a:endParaRPr lang="en-AU" sz="1300" dirty="0">
              <a:solidFill>
                <a:schemeClr val="bg1"/>
              </a:solidFill>
            </a:endParaRPr>
          </a:p>
          <a:p>
            <a:pPr marL="342900" indent="-342900">
              <a:spcBef>
                <a:spcPct val="20000"/>
              </a:spcBef>
              <a:buFontTx/>
              <a:buChar char="•"/>
            </a:pPr>
            <a:endParaRPr lang="en-AU" sz="1300" dirty="0">
              <a:solidFill>
                <a:schemeClr val="bg1"/>
              </a:solidFill>
            </a:endParaRPr>
          </a:p>
        </p:txBody>
      </p:sp>
      <p:pic>
        <p:nvPicPr>
          <p:cNvPr id="16388"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740650" y="476250"/>
            <a:ext cx="1143000" cy="1143000"/>
          </a:xfrm>
          <a:prstGeom prst="rect">
            <a:avLst/>
          </a:prstGeom>
          <a:noFill/>
          <a:ln w="9525">
            <a:noFill/>
            <a:miter lim="800000"/>
            <a:headEnd/>
            <a:tailEnd/>
          </a:ln>
        </p:spPr>
      </p:pic>
      <p:pic>
        <p:nvPicPr>
          <p:cNvPr id="2" name="Picture 4" descr="I:\QUT INTERNATIONAL\Marketing &amp; Recruitment\Marketing Communications\Communication\2012\Powerpoints\Images for corporate powerpoint\Education image for Prospectus 2013.jpg"/>
          <p:cNvPicPr>
            <a:picLocks noChangeAspect="1" noChangeArrowheads="1"/>
          </p:cNvPicPr>
          <p:nvPr/>
        </p:nvPicPr>
        <p:blipFill>
          <a:blip r:embed="rId4" cstate="print"/>
          <a:srcRect/>
          <a:stretch>
            <a:fillRect/>
          </a:stretch>
        </p:blipFill>
        <p:spPr bwMode="auto">
          <a:xfrm>
            <a:off x="6012160" y="4509120"/>
            <a:ext cx="2809553" cy="1879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043608" y="1340768"/>
            <a:ext cx="6192688" cy="3456384"/>
          </a:xfrm>
          <a:prstGeom prst="rect">
            <a:avLst/>
          </a:prstGeom>
          <a:noFill/>
        </p:spPr>
        <p:txBody>
          <a:bodyPr wrap="square" rtlCol="0">
            <a:noAutofit/>
          </a:bodyPr>
          <a:lstStyle/>
          <a:p>
            <a:pPr>
              <a:buClr>
                <a:schemeClr val="bg1"/>
              </a:buClr>
              <a:buFont typeface="Wingdings" pitchFamily="2" charset="2"/>
              <a:buChar char="§"/>
            </a:pPr>
            <a:r>
              <a:rPr lang="en-AU" sz="1500" dirty="0" smtClean="0">
                <a:solidFill>
                  <a:schemeClr val="bg1"/>
                </a:solidFill>
              </a:rPr>
              <a:t>     QUT is one of Australia’s largest and most highly respected           </a:t>
            </a:r>
          </a:p>
          <a:p>
            <a:pPr>
              <a:buClr>
                <a:schemeClr val="bg1"/>
              </a:buClr>
            </a:pPr>
            <a:r>
              <a:rPr lang="en-AU" sz="1500" dirty="0" smtClean="0">
                <a:solidFill>
                  <a:schemeClr val="bg1"/>
                </a:solidFill>
              </a:rPr>
              <a:t>       education study providers.  </a:t>
            </a:r>
          </a:p>
          <a:p>
            <a:pPr>
              <a:buClr>
                <a:schemeClr val="bg1"/>
              </a:buClr>
              <a:buFont typeface="Wingdings" pitchFamily="2" charset="2"/>
              <a:buChar char="§"/>
            </a:pPr>
            <a:endParaRPr lang="en-AU" sz="1500" dirty="0">
              <a:solidFill>
                <a:schemeClr val="bg1"/>
              </a:solidFill>
            </a:endParaRPr>
          </a:p>
          <a:p>
            <a:pPr>
              <a:buClr>
                <a:schemeClr val="bg1"/>
              </a:buClr>
              <a:buFont typeface="Wingdings" pitchFamily="2" charset="2"/>
              <a:buChar char="§"/>
            </a:pPr>
            <a:r>
              <a:rPr lang="en-AU" sz="1500" dirty="0" smtClean="0">
                <a:solidFill>
                  <a:schemeClr val="bg1"/>
                </a:solidFill>
              </a:rPr>
              <a:t>      Field experiences are an essential part of your education units at </a:t>
            </a:r>
          </a:p>
          <a:p>
            <a:pPr>
              <a:buClr>
                <a:schemeClr val="bg1"/>
              </a:buClr>
            </a:pPr>
            <a:r>
              <a:rPr lang="en-AU" sz="1500" dirty="0" smtClean="0">
                <a:solidFill>
                  <a:schemeClr val="bg1"/>
                </a:solidFill>
              </a:rPr>
              <a:t>        QUT, and working in classrooms alongside practising educators</a:t>
            </a:r>
          </a:p>
          <a:p>
            <a:pPr>
              <a:buClr>
                <a:schemeClr val="bg1"/>
              </a:buClr>
            </a:pPr>
            <a:r>
              <a:rPr lang="en-AU" sz="1500" dirty="0" smtClean="0">
                <a:solidFill>
                  <a:schemeClr val="bg1"/>
                </a:solidFill>
              </a:rPr>
              <a:t>        allows  you to implement your learning techniques and gain real </a:t>
            </a:r>
          </a:p>
          <a:p>
            <a:pPr>
              <a:buClr>
                <a:schemeClr val="bg1"/>
              </a:buClr>
            </a:pPr>
            <a:r>
              <a:rPr lang="en-AU" sz="1500" dirty="0" smtClean="0">
                <a:solidFill>
                  <a:schemeClr val="bg1"/>
                </a:solidFill>
              </a:rPr>
              <a:t>        experience.</a:t>
            </a:r>
          </a:p>
          <a:p>
            <a:pPr>
              <a:buClr>
                <a:schemeClr val="bg1"/>
              </a:buClr>
              <a:buFont typeface="Wingdings" pitchFamily="2" charset="2"/>
              <a:buChar char="§"/>
            </a:pPr>
            <a:endParaRPr lang="en-AU" sz="1500" dirty="0">
              <a:solidFill>
                <a:schemeClr val="bg1"/>
              </a:solidFill>
            </a:endParaRPr>
          </a:p>
          <a:p>
            <a:pPr>
              <a:buClr>
                <a:schemeClr val="bg1"/>
              </a:buClr>
              <a:buFont typeface="Wingdings" pitchFamily="2" charset="2"/>
              <a:buChar char="§"/>
            </a:pPr>
            <a:r>
              <a:rPr lang="en-AU" sz="1500" dirty="0" smtClean="0">
                <a:solidFill>
                  <a:schemeClr val="bg1"/>
                </a:solidFill>
              </a:rPr>
              <a:t>      Study Areas</a:t>
            </a:r>
          </a:p>
          <a:p>
            <a:pPr lvl="1">
              <a:buClr>
                <a:schemeClr val="bg1"/>
              </a:buClr>
            </a:pPr>
            <a:endParaRPr lang="en-AU" sz="1500" dirty="0" smtClean="0">
              <a:solidFill>
                <a:schemeClr val="bg1"/>
              </a:solidFill>
            </a:endParaRPr>
          </a:p>
          <a:p>
            <a:pPr lvl="1">
              <a:buClr>
                <a:schemeClr val="bg1"/>
              </a:buClr>
              <a:buFont typeface="Wingdings" pitchFamily="2" charset="2"/>
              <a:buChar char="§"/>
            </a:pPr>
            <a:r>
              <a:rPr lang="en-AU" sz="1500" dirty="0" smtClean="0">
                <a:solidFill>
                  <a:schemeClr val="bg1"/>
                </a:solidFill>
              </a:rPr>
              <a:t>     Early Childhood</a:t>
            </a:r>
          </a:p>
          <a:p>
            <a:pPr lvl="1">
              <a:buClr>
                <a:schemeClr val="bg1"/>
              </a:buClr>
              <a:buFont typeface="Wingdings" pitchFamily="2" charset="2"/>
              <a:buChar char="§"/>
            </a:pPr>
            <a:r>
              <a:rPr lang="en-AU" sz="1500" dirty="0" smtClean="0">
                <a:solidFill>
                  <a:schemeClr val="bg1"/>
                </a:solidFill>
              </a:rPr>
              <a:t>     Field Studies</a:t>
            </a:r>
          </a:p>
          <a:p>
            <a:pPr lvl="1">
              <a:buClr>
                <a:schemeClr val="bg1"/>
              </a:buClr>
              <a:buFont typeface="Wingdings" pitchFamily="2" charset="2"/>
              <a:buChar char="§"/>
            </a:pPr>
            <a:r>
              <a:rPr lang="en-AU" sz="1500" dirty="0" smtClean="0">
                <a:solidFill>
                  <a:schemeClr val="bg1"/>
                </a:solidFill>
              </a:rPr>
              <a:t>     Primary</a:t>
            </a:r>
          </a:p>
          <a:p>
            <a:pPr lvl="1">
              <a:buClr>
                <a:schemeClr val="bg1"/>
              </a:buClr>
              <a:buFont typeface="Wingdings" pitchFamily="2" charset="2"/>
              <a:buChar char="§"/>
            </a:pPr>
            <a:r>
              <a:rPr lang="en-AU" sz="1500" dirty="0" smtClean="0">
                <a:solidFill>
                  <a:schemeClr val="bg1"/>
                </a:solidFill>
              </a:rPr>
              <a:t>     Secondary</a:t>
            </a:r>
          </a:p>
          <a:p>
            <a:pPr>
              <a:buClr>
                <a:schemeClr val="bg1"/>
              </a:buClr>
            </a:pPr>
            <a:endParaRPr lang="en-AU" sz="1500"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000125" y="765175"/>
            <a:ext cx="6451600" cy="503238"/>
          </a:xfrm>
          <a:prstGeom prst="rect">
            <a:avLst/>
          </a:prstGeom>
          <a:noFill/>
          <a:ln w="9525">
            <a:noFill/>
            <a:miter lim="800000"/>
            <a:headEnd/>
            <a:tailEnd/>
          </a:ln>
        </p:spPr>
        <p:txBody>
          <a:bodyPr/>
          <a:lstStyle/>
          <a:p>
            <a:r>
              <a:rPr lang="en-AU" sz="2200" b="1">
                <a:solidFill>
                  <a:schemeClr val="bg1"/>
                </a:solidFill>
              </a:rPr>
              <a:t>Health</a:t>
            </a:r>
            <a:r>
              <a:rPr lang="en-AU" sz="1400">
                <a:solidFill>
                  <a:srgbClr val="CF1545"/>
                </a:solidFill>
              </a:rPr>
              <a:t> </a:t>
            </a:r>
            <a:r>
              <a:rPr lang="en-AU" sz="1400">
                <a:solidFill>
                  <a:schemeClr val="tx2"/>
                </a:solidFill>
              </a:rPr>
              <a:t/>
            </a:r>
            <a:br>
              <a:rPr lang="en-AU" sz="1400">
                <a:solidFill>
                  <a:schemeClr val="tx2"/>
                </a:solidFill>
              </a:rPr>
            </a:br>
            <a:endParaRPr lang="en-AU" sz="1400">
              <a:solidFill>
                <a:schemeClr val="tx2"/>
              </a:solidFill>
            </a:endParaRPr>
          </a:p>
        </p:txBody>
      </p:sp>
      <p:sp>
        <p:nvSpPr>
          <p:cNvPr id="17411" name="Rectangle 3"/>
          <p:cNvSpPr>
            <a:spLocks noChangeArrowheads="1"/>
          </p:cNvSpPr>
          <p:nvPr/>
        </p:nvSpPr>
        <p:spPr bwMode="auto">
          <a:xfrm>
            <a:off x="971550" y="1773238"/>
            <a:ext cx="6072188" cy="2016125"/>
          </a:xfrm>
          <a:prstGeom prst="rect">
            <a:avLst/>
          </a:prstGeom>
          <a:noFill/>
          <a:ln w="9525">
            <a:noFill/>
            <a:miter lim="800000"/>
            <a:headEnd/>
            <a:tailEnd/>
          </a:ln>
        </p:spPr>
        <p:txBody>
          <a:bodyPr/>
          <a:lstStyle/>
          <a:p>
            <a:pPr marL="342900" indent="-342900">
              <a:spcBef>
                <a:spcPct val="20000"/>
              </a:spcBef>
            </a:pPr>
            <a:endParaRPr lang="en-AU" sz="1500" dirty="0">
              <a:solidFill>
                <a:schemeClr val="bg1"/>
              </a:solidFill>
            </a:endParaRPr>
          </a:p>
          <a:p>
            <a:pPr marL="342900" indent="-342900">
              <a:spcBef>
                <a:spcPct val="20000"/>
              </a:spcBef>
              <a:buClr>
                <a:schemeClr val="bg1"/>
              </a:buClr>
              <a:buFont typeface="Wingdings" pitchFamily="2" charset="2"/>
              <a:buChar char="§"/>
            </a:pPr>
            <a:r>
              <a:rPr lang="en-AU" sz="1500" dirty="0">
                <a:solidFill>
                  <a:schemeClr val="bg1"/>
                </a:solidFill>
              </a:rPr>
              <a:t>The QUT Health Clinics, located at the Kelvin Grove campus, offer students state-of-the-art training facilities and are fully equipped to deliver professional services in human movement and exercise, nutrition and dietetics, optometry, podiatry, psychology and counselling, and wound healing</a:t>
            </a:r>
            <a:r>
              <a:rPr lang="en-AU" sz="1500" dirty="0" smtClean="0">
                <a:solidFill>
                  <a:schemeClr val="bg1"/>
                </a:solidFill>
              </a:rPr>
              <a:t>.</a:t>
            </a:r>
          </a:p>
          <a:p>
            <a:pPr marL="342900" indent="-342900">
              <a:spcBef>
                <a:spcPct val="20000"/>
              </a:spcBef>
              <a:buClr>
                <a:schemeClr val="bg1"/>
              </a:buClr>
            </a:pPr>
            <a:endParaRPr lang="en-AU" sz="1500" dirty="0" smtClean="0">
              <a:solidFill>
                <a:schemeClr val="bg1"/>
              </a:solidFill>
            </a:endParaRPr>
          </a:p>
          <a:p>
            <a:pPr>
              <a:buClr>
                <a:schemeClr val="bg1"/>
              </a:buClr>
              <a:buFont typeface="Wingdings" pitchFamily="2" charset="2"/>
              <a:buChar char="§"/>
            </a:pPr>
            <a:r>
              <a:rPr lang="en-AU" sz="1500" dirty="0" smtClean="0">
                <a:solidFill>
                  <a:schemeClr val="bg1"/>
                </a:solidFill>
              </a:rPr>
              <a:t>      Study Areas</a:t>
            </a:r>
          </a:p>
          <a:p>
            <a:pPr lvl="1">
              <a:buClr>
                <a:schemeClr val="bg1"/>
              </a:buClr>
            </a:pPr>
            <a:endParaRPr lang="en-AU" sz="1500" dirty="0" smtClean="0">
              <a:solidFill>
                <a:schemeClr val="bg1"/>
              </a:solidFill>
            </a:endParaRPr>
          </a:p>
          <a:p>
            <a:pPr lvl="1">
              <a:buClr>
                <a:schemeClr val="bg1"/>
              </a:buClr>
              <a:buFont typeface="Wingdings" pitchFamily="2" charset="2"/>
              <a:buChar char="§"/>
            </a:pPr>
            <a:r>
              <a:rPr lang="en-AU" sz="1500" dirty="0" smtClean="0">
                <a:solidFill>
                  <a:schemeClr val="bg1"/>
                </a:solidFill>
              </a:rPr>
              <a:t>Human Movement Studies</a:t>
            </a:r>
          </a:p>
          <a:p>
            <a:pPr lvl="1">
              <a:buClr>
                <a:schemeClr val="bg1"/>
              </a:buClr>
              <a:buFont typeface="Wingdings" pitchFamily="2" charset="2"/>
              <a:buChar char="§"/>
            </a:pPr>
            <a:r>
              <a:rPr lang="en-AU" sz="1500" dirty="0" smtClean="0">
                <a:solidFill>
                  <a:schemeClr val="bg1"/>
                </a:solidFill>
              </a:rPr>
              <a:t>Nursing and Midwifery</a:t>
            </a:r>
          </a:p>
          <a:p>
            <a:pPr lvl="1">
              <a:buClr>
                <a:schemeClr val="bg1"/>
              </a:buClr>
              <a:buFont typeface="Wingdings" pitchFamily="2" charset="2"/>
              <a:buChar char="§"/>
            </a:pPr>
            <a:r>
              <a:rPr lang="en-AU" sz="1500" dirty="0" smtClean="0">
                <a:solidFill>
                  <a:schemeClr val="bg1"/>
                </a:solidFill>
              </a:rPr>
              <a:t>Optometry</a:t>
            </a:r>
          </a:p>
          <a:p>
            <a:pPr lvl="1">
              <a:buClr>
                <a:schemeClr val="bg1"/>
              </a:buClr>
              <a:buFont typeface="Wingdings" pitchFamily="2" charset="2"/>
              <a:buChar char="§"/>
            </a:pPr>
            <a:r>
              <a:rPr lang="en-AU" sz="1500" dirty="0" smtClean="0">
                <a:solidFill>
                  <a:schemeClr val="bg1"/>
                </a:solidFill>
              </a:rPr>
              <a:t>Psychology and Counselling</a:t>
            </a:r>
          </a:p>
          <a:p>
            <a:pPr lvl="1">
              <a:buClr>
                <a:schemeClr val="bg1"/>
              </a:buClr>
              <a:buFont typeface="Wingdings" pitchFamily="2" charset="2"/>
              <a:buChar char="§"/>
            </a:pPr>
            <a:r>
              <a:rPr lang="en-AU" sz="1500" dirty="0" smtClean="0">
                <a:solidFill>
                  <a:schemeClr val="bg1"/>
                </a:solidFill>
              </a:rPr>
              <a:t>Public Health</a:t>
            </a:r>
          </a:p>
          <a:p>
            <a:pPr lvl="1">
              <a:buClr>
                <a:schemeClr val="bg1"/>
              </a:buClr>
              <a:buFont typeface="Wingdings" pitchFamily="2" charset="2"/>
              <a:buChar char="§"/>
            </a:pPr>
            <a:r>
              <a:rPr lang="en-AU" sz="1500" dirty="0" smtClean="0">
                <a:solidFill>
                  <a:schemeClr val="bg1"/>
                </a:solidFill>
              </a:rPr>
              <a:t>Social Work and Human Services</a:t>
            </a:r>
          </a:p>
          <a:p>
            <a:pPr marL="342900" indent="-342900">
              <a:spcBef>
                <a:spcPct val="20000"/>
              </a:spcBef>
              <a:buClr>
                <a:schemeClr val="bg1"/>
              </a:buClr>
              <a:buFont typeface="Wingdings" pitchFamily="2" charset="2"/>
              <a:buChar char="§"/>
            </a:pPr>
            <a:endParaRPr lang="en-AU" sz="1500" dirty="0">
              <a:solidFill>
                <a:schemeClr val="bg1"/>
              </a:solidFill>
            </a:endParaRPr>
          </a:p>
          <a:p>
            <a:pPr marL="342900" indent="-342900">
              <a:spcBef>
                <a:spcPct val="20000"/>
              </a:spcBef>
            </a:pPr>
            <a:endParaRPr lang="en-AU" sz="1500" dirty="0">
              <a:solidFill>
                <a:schemeClr val="bg1"/>
              </a:solidFill>
            </a:endParaRPr>
          </a:p>
          <a:p>
            <a:pPr marL="342900" indent="-342900">
              <a:spcBef>
                <a:spcPct val="20000"/>
              </a:spcBef>
              <a:buFontTx/>
              <a:buChar char="•"/>
            </a:pPr>
            <a:endParaRPr lang="en-AU" sz="1400" dirty="0">
              <a:solidFill>
                <a:schemeClr val="bg1"/>
              </a:solidFill>
            </a:endParaRPr>
          </a:p>
          <a:p>
            <a:pPr marL="342900" indent="-342900">
              <a:spcBef>
                <a:spcPct val="20000"/>
              </a:spcBef>
            </a:pPr>
            <a:endParaRPr lang="en-AU" sz="1400" dirty="0">
              <a:solidFill>
                <a:schemeClr val="bg1"/>
              </a:solidFill>
            </a:endParaRPr>
          </a:p>
          <a:p>
            <a:pPr marL="342900" indent="-342900">
              <a:spcBef>
                <a:spcPct val="20000"/>
              </a:spcBef>
            </a:pPr>
            <a:endParaRPr lang="en-AU" sz="1300" dirty="0">
              <a:solidFill>
                <a:schemeClr val="bg1"/>
              </a:solidFill>
            </a:endParaRPr>
          </a:p>
          <a:p>
            <a:pPr marL="342900" indent="-342900">
              <a:spcBef>
                <a:spcPct val="20000"/>
              </a:spcBef>
              <a:buFontTx/>
              <a:buChar char="•"/>
            </a:pPr>
            <a:endParaRPr lang="en-AU" sz="1200" dirty="0">
              <a:solidFill>
                <a:schemeClr val="bg1"/>
              </a:solidFill>
            </a:endParaRPr>
          </a:p>
        </p:txBody>
      </p:sp>
      <p:sp>
        <p:nvSpPr>
          <p:cNvPr id="17412" name="Rectangle 5"/>
          <p:cNvSpPr>
            <a:spLocks noChangeArrowheads="1"/>
          </p:cNvSpPr>
          <p:nvPr/>
        </p:nvSpPr>
        <p:spPr bwMode="auto">
          <a:xfrm>
            <a:off x="971600" y="1412776"/>
            <a:ext cx="6000750" cy="1108075"/>
          </a:xfrm>
          <a:prstGeom prst="rect">
            <a:avLst/>
          </a:prstGeom>
          <a:noFill/>
          <a:ln w="9525">
            <a:noFill/>
            <a:miter lim="800000"/>
            <a:headEnd/>
            <a:tailEnd/>
          </a:ln>
        </p:spPr>
        <p:txBody>
          <a:bodyPr>
            <a:spAutoFit/>
          </a:bodyPr>
          <a:lstStyle/>
          <a:p>
            <a:pPr marL="342900" indent="-342900">
              <a:spcBef>
                <a:spcPct val="20000"/>
              </a:spcBef>
              <a:buClr>
                <a:schemeClr val="bg1"/>
              </a:buClr>
              <a:buFont typeface="Wingdings" pitchFamily="2" charset="2"/>
              <a:buChar char="§"/>
            </a:pPr>
            <a:r>
              <a:rPr lang="en-AU" sz="1500" dirty="0">
                <a:solidFill>
                  <a:schemeClr val="bg1"/>
                </a:solidFill>
              </a:rPr>
              <a:t>Longest-running School of Nursing in Queensland with many years of industry consultation and experience.</a:t>
            </a:r>
          </a:p>
          <a:p>
            <a:pPr marL="342900" indent="-342900">
              <a:spcBef>
                <a:spcPct val="20000"/>
              </a:spcBef>
            </a:pPr>
            <a:endParaRPr lang="en-AU" sz="1500" dirty="0">
              <a:solidFill>
                <a:schemeClr val="bg1"/>
              </a:solidFill>
            </a:endParaRPr>
          </a:p>
          <a:p>
            <a:pPr marL="342900" indent="-342900">
              <a:spcBef>
                <a:spcPct val="20000"/>
              </a:spcBef>
            </a:pPr>
            <a:endParaRPr lang="en-AU" sz="1500" dirty="0">
              <a:solidFill>
                <a:schemeClr val="bg1"/>
              </a:solidFill>
            </a:endParaRPr>
          </a:p>
        </p:txBody>
      </p:sp>
      <p:pic>
        <p:nvPicPr>
          <p:cNvPr id="17413"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740650" y="476250"/>
            <a:ext cx="1143000" cy="1143000"/>
          </a:xfrm>
          <a:prstGeom prst="rect">
            <a:avLst/>
          </a:prstGeom>
          <a:noFill/>
          <a:ln w="9525">
            <a:noFill/>
            <a:miter lim="800000"/>
            <a:headEnd/>
            <a:tailEnd/>
          </a:ln>
        </p:spPr>
      </p:pic>
      <p:pic>
        <p:nvPicPr>
          <p:cNvPr id="2" name="Picture 5" descr="I:\QUT INTERNATIONAL\Marketing &amp; Recruitment\Marketing Communications\Communication\2012\Powerpoints\Images for corporate powerpoint\KG_HEA_9703.jpg"/>
          <p:cNvPicPr>
            <a:picLocks noChangeAspect="1" noChangeArrowheads="1"/>
          </p:cNvPicPr>
          <p:nvPr/>
        </p:nvPicPr>
        <p:blipFill>
          <a:blip r:embed="rId4" cstate="print"/>
          <a:srcRect/>
          <a:stretch>
            <a:fillRect/>
          </a:stretch>
        </p:blipFill>
        <p:spPr bwMode="auto">
          <a:xfrm>
            <a:off x="5978362" y="4365104"/>
            <a:ext cx="2972031" cy="2022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928688" y="765175"/>
            <a:ext cx="3022600" cy="503238"/>
          </a:xfrm>
          <a:prstGeom prst="rect">
            <a:avLst/>
          </a:prstGeom>
          <a:noFill/>
          <a:ln w="9525">
            <a:noFill/>
            <a:miter lim="800000"/>
            <a:headEnd/>
            <a:tailEnd/>
          </a:ln>
        </p:spPr>
        <p:txBody>
          <a:bodyPr/>
          <a:lstStyle/>
          <a:p>
            <a:r>
              <a:rPr lang="en-AU" sz="2400" b="1">
                <a:solidFill>
                  <a:schemeClr val="bg1"/>
                </a:solidFill>
              </a:rPr>
              <a:t>Law and Justice </a:t>
            </a:r>
          </a:p>
        </p:txBody>
      </p:sp>
      <p:sp>
        <p:nvSpPr>
          <p:cNvPr id="18435" name="Rectangle 9"/>
          <p:cNvSpPr>
            <a:spLocks noChangeArrowheads="1"/>
          </p:cNvSpPr>
          <p:nvPr/>
        </p:nvSpPr>
        <p:spPr bwMode="auto">
          <a:xfrm>
            <a:off x="971550" y="1268413"/>
            <a:ext cx="7200900" cy="4840287"/>
          </a:xfrm>
          <a:prstGeom prst="rect">
            <a:avLst/>
          </a:prstGeom>
          <a:noFill/>
          <a:ln w="9525">
            <a:noFill/>
            <a:miter lim="800000"/>
            <a:headEnd/>
            <a:tailEnd/>
          </a:ln>
        </p:spPr>
        <p:txBody>
          <a:bodyPr/>
          <a:lstStyle/>
          <a:p>
            <a:pPr marL="342900" indent="-342900">
              <a:spcBef>
                <a:spcPct val="20000"/>
              </a:spcBef>
              <a:spcAft>
                <a:spcPct val="10000"/>
              </a:spcAft>
              <a:buFont typeface="Wingdings" pitchFamily="2" charset="2"/>
              <a:buChar char="§"/>
            </a:pPr>
            <a:endParaRPr lang="en-AU" sz="1400" dirty="0"/>
          </a:p>
          <a:p>
            <a:pPr marL="342900" indent="-342900">
              <a:spcAft>
                <a:spcPct val="10000"/>
              </a:spcAft>
              <a:buFont typeface="Wingdings" pitchFamily="2" charset="2"/>
              <a:buChar char="§"/>
            </a:pPr>
            <a:r>
              <a:rPr lang="en-AU" sz="1500" dirty="0">
                <a:solidFill>
                  <a:schemeClr val="bg1"/>
                </a:solidFill>
              </a:rPr>
              <a:t>Features the Electronic Moot Court, one of Australia’s</a:t>
            </a:r>
          </a:p>
          <a:p>
            <a:pPr marL="342900" indent="-342900">
              <a:spcAft>
                <a:spcPct val="10000"/>
              </a:spcAft>
            </a:pPr>
            <a:r>
              <a:rPr lang="en-AU" sz="1500" dirty="0">
                <a:solidFill>
                  <a:schemeClr val="bg1"/>
                </a:solidFill>
              </a:rPr>
              <a:t> </a:t>
            </a:r>
            <a:r>
              <a:rPr lang="en-AU" sz="1500" dirty="0" smtClean="0">
                <a:solidFill>
                  <a:schemeClr val="bg1"/>
                </a:solidFill>
              </a:rPr>
              <a:t>      most </a:t>
            </a:r>
            <a:r>
              <a:rPr lang="en-AU" sz="1500" dirty="0">
                <a:solidFill>
                  <a:schemeClr val="bg1"/>
                </a:solidFill>
              </a:rPr>
              <a:t>advanced electronic courtrooms, containing </a:t>
            </a:r>
          </a:p>
          <a:p>
            <a:pPr marL="342900" indent="-342900">
              <a:spcAft>
                <a:spcPct val="10000"/>
              </a:spcAft>
            </a:pPr>
            <a:r>
              <a:rPr lang="en-AU" sz="1500" dirty="0">
                <a:solidFill>
                  <a:schemeClr val="bg1"/>
                </a:solidFill>
              </a:rPr>
              <a:t>       state-of-the-art information technology and AV integration. </a:t>
            </a:r>
          </a:p>
          <a:p>
            <a:pPr marL="342900" indent="-342900">
              <a:spcAft>
                <a:spcPct val="10000"/>
              </a:spcAft>
              <a:buFont typeface="Wingdings" pitchFamily="2" charset="2"/>
              <a:buChar char="§"/>
            </a:pPr>
            <a:endParaRPr lang="en-AU" sz="1500" dirty="0">
              <a:solidFill>
                <a:schemeClr val="bg1"/>
              </a:solidFill>
            </a:endParaRPr>
          </a:p>
          <a:p>
            <a:pPr marL="342900" indent="-342900">
              <a:spcAft>
                <a:spcPct val="10000"/>
              </a:spcAft>
              <a:buFont typeface="Wingdings" pitchFamily="2" charset="2"/>
              <a:buChar char="§"/>
            </a:pPr>
            <a:r>
              <a:rPr lang="en-US" sz="1500" dirty="0">
                <a:solidFill>
                  <a:schemeClr val="bg1"/>
                </a:solidFill>
              </a:rPr>
              <a:t>QUT is the only Australian university to offer a practical hands-on course component based on software used by various government and law enforcement worldwide.</a:t>
            </a:r>
          </a:p>
          <a:p>
            <a:pPr marL="342900" indent="-342900">
              <a:spcAft>
                <a:spcPct val="10000"/>
              </a:spcAft>
            </a:pPr>
            <a:endParaRPr lang="en-AU" sz="1500" dirty="0">
              <a:solidFill>
                <a:schemeClr val="bg1"/>
              </a:solidFill>
            </a:endParaRPr>
          </a:p>
          <a:p>
            <a:pPr marL="342900" indent="-342900">
              <a:spcAft>
                <a:spcPct val="10000"/>
              </a:spcAft>
              <a:buFont typeface="Wingdings" pitchFamily="2" charset="2"/>
              <a:buChar char="§"/>
            </a:pPr>
            <a:r>
              <a:rPr lang="en-AU" sz="1500" dirty="0" smtClean="0">
                <a:solidFill>
                  <a:schemeClr val="bg1"/>
                </a:solidFill>
              </a:rPr>
              <a:t>Study Areas</a:t>
            </a:r>
          </a:p>
          <a:p>
            <a:pPr marL="800100" lvl="1" indent="-342900">
              <a:spcAft>
                <a:spcPct val="10000"/>
              </a:spcAft>
              <a:buFont typeface="Wingdings" pitchFamily="2" charset="2"/>
              <a:buChar char="§"/>
            </a:pPr>
            <a:r>
              <a:rPr lang="en-AU" sz="1500" dirty="0" smtClean="0">
                <a:solidFill>
                  <a:schemeClr val="bg1"/>
                </a:solidFill>
              </a:rPr>
              <a:t>Law</a:t>
            </a:r>
          </a:p>
          <a:p>
            <a:pPr marL="800100" lvl="1" indent="-342900">
              <a:spcAft>
                <a:spcPct val="10000"/>
              </a:spcAft>
              <a:buFont typeface="Wingdings" pitchFamily="2" charset="2"/>
              <a:buChar char="§"/>
            </a:pPr>
            <a:r>
              <a:rPr lang="en-AU" sz="1500" dirty="0" smtClean="0">
                <a:solidFill>
                  <a:schemeClr val="bg1"/>
                </a:solidFill>
              </a:rPr>
              <a:t>Justice</a:t>
            </a:r>
            <a:endParaRPr lang="en-AU" sz="1500" dirty="0">
              <a:solidFill>
                <a:schemeClr val="bg1"/>
              </a:solidFill>
            </a:endParaRPr>
          </a:p>
          <a:p>
            <a:pPr marL="342900" indent="-342900">
              <a:spcAft>
                <a:spcPct val="10000"/>
              </a:spcAft>
              <a:buFont typeface="Arial" charset="0"/>
              <a:buChar char="•"/>
            </a:pPr>
            <a:endParaRPr lang="en-AU" sz="1500" dirty="0">
              <a:solidFill>
                <a:schemeClr val="bg1"/>
              </a:solidFill>
            </a:endParaRPr>
          </a:p>
          <a:p>
            <a:pPr marL="342900" indent="-342900">
              <a:spcAft>
                <a:spcPct val="10000"/>
              </a:spcAft>
              <a:buFont typeface="Wingdings" pitchFamily="2" charset="2"/>
              <a:buChar char="§"/>
            </a:pPr>
            <a:endParaRPr lang="en-AU" sz="1400" dirty="0"/>
          </a:p>
          <a:p>
            <a:pPr marL="342900" indent="-342900">
              <a:spcAft>
                <a:spcPct val="10000"/>
              </a:spcAft>
              <a:buFont typeface="Arial" charset="0"/>
              <a:buChar char="•"/>
            </a:pPr>
            <a:endParaRPr lang="en-AU" sz="1400" dirty="0"/>
          </a:p>
          <a:p>
            <a:pPr marL="342900" indent="-342900">
              <a:spcAft>
                <a:spcPct val="10000"/>
              </a:spcAft>
            </a:pPr>
            <a:endParaRPr lang="en-AU" sz="1400" dirty="0"/>
          </a:p>
          <a:p>
            <a:pPr marL="342900" indent="-342900">
              <a:spcAft>
                <a:spcPct val="10000"/>
              </a:spcAft>
            </a:pPr>
            <a:endParaRPr lang="en-AU" sz="1400" dirty="0"/>
          </a:p>
        </p:txBody>
      </p:sp>
      <p:pic>
        <p:nvPicPr>
          <p:cNvPr id="18436"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667625" y="549275"/>
            <a:ext cx="1143000" cy="1143000"/>
          </a:xfrm>
          <a:prstGeom prst="rect">
            <a:avLst/>
          </a:prstGeom>
          <a:noFill/>
          <a:ln w="9525">
            <a:noFill/>
            <a:miter lim="800000"/>
            <a:headEnd/>
            <a:tailEnd/>
          </a:ln>
        </p:spPr>
      </p:pic>
      <p:pic>
        <p:nvPicPr>
          <p:cNvPr id="2" name="Picture 4" descr="I:\QUT INTERNATIONAL\Marketing &amp; Recruitment\Marketing Communications\Communication\2012\Powerpoints\Images for corporate powerpoint\LAW_UG__439.jpg"/>
          <p:cNvPicPr>
            <a:picLocks noChangeAspect="1" noChangeArrowheads="1"/>
          </p:cNvPicPr>
          <p:nvPr/>
        </p:nvPicPr>
        <p:blipFill>
          <a:blip r:embed="rId4" cstate="print"/>
          <a:srcRect/>
          <a:stretch>
            <a:fillRect/>
          </a:stretch>
        </p:blipFill>
        <p:spPr bwMode="auto">
          <a:xfrm>
            <a:off x="5902824" y="4509120"/>
            <a:ext cx="2895810" cy="192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71550" y="765175"/>
            <a:ext cx="6480175" cy="503238"/>
          </a:xfrm>
          <a:prstGeom prst="rect">
            <a:avLst/>
          </a:prstGeom>
          <a:noFill/>
          <a:ln w="9525">
            <a:noFill/>
            <a:miter lim="800000"/>
            <a:headEnd/>
            <a:tailEnd/>
          </a:ln>
        </p:spPr>
        <p:txBody>
          <a:bodyPr/>
          <a:lstStyle/>
          <a:p>
            <a:r>
              <a:rPr lang="en-AU" sz="2400" b="1">
                <a:solidFill>
                  <a:schemeClr val="bg1"/>
                </a:solidFill>
              </a:rPr>
              <a:t>Science and Engineering</a:t>
            </a:r>
          </a:p>
        </p:txBody>
      </p:sp>
      <p:sp>
        <p:nvSpPr>
          <p:cNvPr id="19459" name="Rectangle 3"/>
          <p:cNvSpPr>
            <a:spLocks noChangeArrowheads="1"/>
          </p:cNvSpPr>
          <p:nvPr/>
        </p:nvSpPr>
        <p:spPr bwMode="auto">
          <a:xfrm>
            <a:off x="900113" y="1412875"/>
            <a:ext cx="7200900" cy="3816350"/>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en-AU" sz="1500" dirty="0" smtClean="0">
                <a:solidFill>
                  <a:schemeClr val="bg1"/>
                </a:solidFill>
              </a:rPr>
              <a:t>Delivers a range of programs across information technology, built environment and the sciences. </a:t>
            </a:r>
          </a:p>
          <a:p>
            <a:pPr marL="342900" indent="-342900">
              <a:spcBef>
                <a:spcPct val="20000"/>
              </a:spcBef>
              <a:buFont typeface="Wingdings" pitchFamily="2" charset="2"/>
              <a:buChar char="§"/>
            </a:pPr>
            <a:r>
              <a:rPr lang="en-AU" sz="1500" dirty="0" smtClean="0">
                <a:solidFill>
                  <a:schemeClr val="bg1"/>
                </a:solidFill>
              </a:rPr>
              <a:t>QUT’s </a:t>
            </a:r>
            <a:r>
              <a:rPr lang="en-AU" sz="1500" dirty="0">
                <a:solidFill>
                  <a:schemeClr val="bg1"/>
                </a:solidFill>
              </a:rPr>
              <a:t>new Science and Engineering Centre will further integrate teaching</a:t>
            </a:r>
          </a:p>
          <a:p>
            <a:pPr marL="342900" indent="-342900">
              <a:spcBef>
                <a:spcPct val="20000"/>
              </a:spcBef>
            </a:pPr>
            <a:r>
              <a:rPr lang="en-AU" sz="1500" dirty="0">
                <a:solidFill>
                  <a:schemeClr val="bg1"/>
                </a:solidFill>
              </a:rPr>
              <a:t>	and research in the STEM disciplines (Science, Technology, Engineering</a:t>
            </a:r>
          </a:p>
          <a:p>
            <a:pPr marL="342900" indent="-342900">
              <a:spcBef>
                <a:spcPct val="20000"/>
              </a:spcBef>
            </a:pPr>
            <a:r>
              <a:rPr lang="en-AU" sz="1500" dirty="0">
                <a:solidFill>
                  <a:schemeClr val="bg1"/>
                </a:solidFill>
              </a:rPr>
              <a:t>       and Mathematics</a:t>
            </a:r>
            <a:r>
              <a:rPr lang="en-AU" sz="1500" dirty="0" smtClean="0">
                <a:solidFill>
                  <a:schemeClr val="bg1"/>
                </a:solidFill>
              </a:rPr>
              <a:t>).</a:t>
            </a:r>
          </a:p>
          <a:p>
            <a:pPr marL="342900" indent="-342900">
              <a:spcBef>
                <a:spcPct val="20000"/>
              </a:spcBef>
              <a:buFont typeface="Wingdings" pitchFamily="2" charset="2"/>
              <a:buChar char="§"/>
            </a:pPr>
            <a:r>
              <a:rPr lang="en-AU" sz="1500" dirty="0" smtClean="0">
                <a:solidFill>
                  <a:schemeClr val="bg1"/>
                </a:solidFill>
              </a:rPr>
              <a:t>Study Areas</a:t>
            </a:r>
          </a:p>
          <a:p>
            <a:pPr marL="800100" lvl="1" indent="-342900">
              <a:spcBef>
                <a:spcPct val="20000"/>
              </a:spcBef>
              <a:buFont typeface="Wingdings" pitchFamily="2" charset="2"/>
              <a:buChar char="§"/>
            </a:pPr>
            <a:r>
              <a:rPr lang="en-AU" sz="1500" dirty="0" smtClean="0">
                <a:solidFill>
                  <a:schemeClr val="bg1"/>
                </a:solidFill>
              </a:rPr>
              <a:t>Aerospace Avionics</a:t>
            </a:r>
          </a:p>
          <a:p>
            <a:pPr marL="800100" lvl="1" indent="-342900">
              <a:spcBef>
                <a:spcPct val="20000"/>
              </a:spcBef>
              <a:buFont typeface="Wingdings" pitchFamily="2" charset="2"/>
              <a:buChar char="§"/>
            </a:pPr>
            <a:r>
              <a:rPr lang="en-AU" sz="1500" dirty="0" smtClean="0">
                <a:solidFill>
                  <a:schemeClr val="bg1"/>
                </a:solidFill>
              </a:rPr>
              <a:t>Physics, Chemistry and Biological sciences</a:t>
            </a:r>
          </a:p>
          <a:p>
            <a:pPr marL="800100" lvl="1" indent="-342900">
              <a:spcBef>
                <a:spcPct val="20000"/>
              </a:spcBef>
              <a:buFont typeface="Wingdings" pitchFamily="2" charset="2"/>
              <a:buChar char="§"/>
            </a:pPr>
            <a:r>
              <a:rPr lang="en-AU" sz="1500" dirty="0" smtClean="0">
                <a:solidFill>
                  <a:schemeClr val="bg1"/>
                </a:solidFill>
              </a:rPr>
              <a:t>Civil, Electrical and Mechanical Engineering</a:t>
            </a:r>
          </a:p>
          <a:p>
            <a:pPr marL="800100" lvl="1" indent="-342900">
              <a:spcBef>
                <a:spcPct val="20000"/>
              </a:spcBef>
              <a:buFont typeface="Wingdings" pitchFamily="2" charset="2"/>
              <a:buChar char="§"/>
            </a:pPr>
            <a:r>
              <a:rPr lang="en-AU" sz="1500" dirty="0" smtClean="0">
                <a:solidFill>
                  <a:schemeClr val="bg1"/>
                </a:solidFill>
              </a:rPr>
              <a:t>Information Systems/Technology</a:t>
            </a:r>
          </a:p>
          <a:p>
            <a:pPr marL="800100" lvl="1" indent="-342900">
              <a:spcBef>
                <a:spcPct val="20000"/>
              </a:spcBef>
              <a:buFont typeface="Wingdings" pitchFamily="2" charset="2"/>
              <a:buChar char="§"/>
            </a:pPr>
            <a:r>
              <a:rPr lang="en-AU" sz="1500" dirty="0" smtClean="0">
                <a:solidFill>
                  <a:schemeClr val="bg1"/>
                </a:solidFill>
              </a:rPr>
              <a:t>Mathematical Sciences</a:t>
            </a:r>
          </a:p>
          <a:p>
            <a:pPr marL="800100" lvl="1" indent="-342900">
              <a:spcBef>
                <a:spcPct val="20000"/>
              </a:spcBef>
              <a:buFont typeface="Wingdings" pitchFamily="2" charset="2"/>
              <a:buChar char="§"/>
            </a:pPr>
            <a:r>
              <a:rPr lang="en-AU" sz="1500" dirty="0" smtClean="0">
                <a:solidFill>
                  <a:schemeClr val="bg1"/>
                </a:solidFill>
              </a:rPr>
              <a:t>Urban and Regional Planning</a:t>
            </a:r>
          </a:p>
          <a:p>
            <a:pPr marL="800100" lvl="1" indent="-342900">
              <a:spcBef>
                <a:spcPct val="20000"/>
              </a:spcBef>
              <a:buFont typeface="Wingdings" pitchFamily="2" charset="2"/>
              <a:buChar char="§"/>
            </a:pPr>
            <a:r>
              <a:rPr lang="en-AU" sz="1500" dirty="0" smtClean="0">
                <a:solidFill>
                  <a:schemeClr val="bg1"/>
                </a:solidFill>
              </a:rPr>
              <a:t>Computer Science</a:t>
            </a:r>
          </a:p>
          <a:p>
            <a:pPr marL="342900" indent="-342900">
              <a:spcBef>
                <a:spcPct val="20000"/>
              </a:spcBef>
              <a:buFont typeface="Wingdings" pitchFamily="2" charset="2"/>
              <a:buChar char="§"/>
            </a:pPr>
            <a:endParaRPr lang="en-AU" sz="1500" dirty="0">
              <a:solidFill>
                <a:schemeClr val="bg1"/>
              </a:solidFill>
            </a:endParaRPr>
          </a:p>
          <a:p>
            <a:pPr marL="342900" indent="-342900">
              <a:spcBef>
                <a:spcPct val="20000"/>
              </a:spcBef>
              <a:buFont typeface="Arial" charset="0"/>
              <a:buChar char="•"/>
            </a:pPr>
            <a:endParaRPr lang="en-AU" sz="1500" dirty="0">
              <a:solidFill>
                <a:schemeClr val="bg1"/>
              </a:solidFill>
            </a:endParaRPr>
          </a:p>
          <a:p>
            <a:pPr marL="342900" indent="-342900">
              <a:spcBef>
                <a:spcPct val="20000"/>
              </a:spcBef>
              <a:buFont typeface="Arial" charset="0"/>
              <a:buChar char="•"/>
            </a:pPr>
            <a:endParaRPr lang="en-AU" sz="1500" dirty="0">
              <a:solidFill>
                <a:schemeClr val="bg1"/>
              </a:solidFill>
            </a:endParaRPr>
          </a:p>
          <a:p>
            <a:pPr marL="342900" indent="-342900">
              <a:spcBef>
                <a:spcPct val="20000"/>
              </a:spcBef>
            </a:pPr>
            <a:endParaRPr lang="en-AU" sz="1400" dirty="0"/>
          </a:p>
          <a:p>
            <a:pPr marL="342900" indent="-342900">
              <a:spcBef>
                <a:spcPct val="20000"/>
              </a:spcBef>
            </a:pPr>
            <a:endParaRPr lang="en-AU" sz="1400" dirty="0"/>
          </a:p>
          <a:p>
            <a:pPr marL="342900" indent="-342900">
              <a:spcBef>
                <a:spcPct val="20000"/>
              </a:spcBef>
            </a:pPr>
            <a:endParaRPr lang="en-AU" sz="1400" dirty="0"/>
          </a:p>
          <a:p>
            <a:pPr marL="342900" indent="-342900">
              <a:spcBef>
                <a:spcPct val="20000"/>
              </a:spcBef>
            </a:pPr>
            <a:endParaRPr lang="en-AU" sz="1400" dirty="0"/>
          </a:p>
          <a:p>
            <a:pPr marL="342900" indent="-342900">
              <a:spcBef>
                <a:spcPct val="20000"/>
              </a:spcBef>
            </a:pPr>
            <a:endParaRPr lang="en-AU" sz="1400" dirty="0"/>
          </a:p>
          <a:p>
            <a:pPr marL="342900" indent="-342900">
              <a:spcBef>
                <a:spcPct val="20000"/>
              </a:spcBef>
            </a:pPr>
            <a:endParaRPr lang="en-AU" sz="1300" dirty="0"/>
          </a:p>
        </p:txBody>
      </p:sp>
      <p:pic>
        <p:nvPicPr>
          <p:cNvPr id="19460"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740650" y="549275"/>
            <a:ext cx="1143000" cy="1143000"/>
          </a:xfrm>
          <a:prstGeom prst="rect">
            <a:avLst/>
          </a:prstGeom>
          <a:noFill/>
          <a:ln w="9525">
            <a:noFill/>
            <a:miter lim="800000"/>
            <a:headEnd/>
            <a:tailEnd/>
          </a:ln>
        </p:spPr>
      </p:pic>
      <p:pic>
        <p:nvPicPr>
          <p:cNvPr id="2" name="Picture 5" descr="I:\QUT INTERNATIONAL\Marketing &amp; Recruitment\Marketing Communications\Communication\2012\Powerpoints\Images for corporate powerpoint\STP___new_pic_1___OGH_vista.jpg"/>
          <p:cNvPicPr>
            <a:picLocks noChangeAspect="1" noChangeArrowheads="1"/>
          </p:cNvPicPr>
          <p:nvPr/>
        </p:nvPicPr>
        <p:blipFill>
          <a:blip r:embed="rId4" cstate="print"/>
          <a:srcRect/>
          <a:stretch>
            <a:fillRect/>
          </a:stretch>
        </p:blipFill>
        <p:spPr bwMode="auto">
          <a:xfrm>
            <a:off x="5868144" y="3933056"/>
            <a:ext cx="3089646" cy="1816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57250" y="765175"/>
            <a:ext cx="6594475" cy="503238"/>
          </a:xfrm>
        </p:spPr>
        <p:txBody>
          <a:bodyPr anchor="t"/>
          <a:lstStyle/>
          <a:p>
            <a:pPr algn="l" eaLnBrk="1" hangingPunct="1"/>
            <a:r>
              <a:rPr lang="en-AU" sz="2400" b="1" smtClean="0">
                <a:solidFill>
                  <a:schemeClr val="bg1"/>
                </a:solidFill>
                <a:latin typeface="Arial" charset="0"/>
                <a:cs typeface="Arial" charset="0"/>
              </a:rPr>
              <a:t>Student support services</a:t>
            </a:r>
          </a:p>
        </p:txBody>
      </p:sp>
      <p:sp>
        <p:nvSpPr>
          <p:cNvPr id="21507" name="Rectangle 3"/>
          <p:cNvSpPr>
            <a:spLocks noGrp="1" noChangeArrowheads="1"/>
          </p:cNvSpPr>
          <p:nvPr>
            <p:ph idx="1"/>
          </p:nvPr>
        </p:nvSpPr>
        <p:spPr>
          <a:xfrm>
            <a:off x="971550" y="1412875"/>
            <a:ext cx="7200900" cy="4752975"/>
          </a:xfrm>
        </p:spPr>
        <p:txBody>
          <a:bodyPr/>
          <a:lstStyle/>
          <a:p>
            <a:pPr eaLnBrk="1" hangingPunct="1">
              <a:buFontTx/>
              <a:buNone/>
            </a:pPr>
            <a:r>
              <a:rPr lang="en-US" sz="1500" smtClean="0">
                <a:solidFill>
                  <a:schemeClr val="bg1"/>
                </a:solidFill>
                <a:latin typeface="Arial" charset="0"/>
                <a:cs typeface="Arial" charset="0"/>
              </a:rPr>
              <a:t>QUT’s International Student Services (ISS) has experienced staff and</a:t>
            </a:r>
          </a:p>
          <a:p>
            <a:pPr eaLnBrk="1" hangingPunct="1">
              <a:buFontTx/>
              <a:buNone/>
            </a:pPr>
            <a:r>
              <a:rPr lang="en-US" sz="1500" smtClean="0">
                <a:solidFill>
                  <a:schemeClr val="bg1"/>
                </a:solidFill>
                <a:latin typeface="Arial" charset="0"/>
                <a:cs typeface="Arial" charset="0"/>
              </a:rPr>
              <a:t>support options to help you settle in and get the most out of your </a:t>
            </a:r>
          </a:p>
          <a:p>
            <a:pPr eaLnBrk="1" hangingPunct="1">
              <a:buFontTx/>
              <a:buNone/>
            </a:pPr>
            <a:r>
              <a:rPr lang="en-US" sz="1500" smtClean="0">
                <a:solidFill>
                  <a:schemeClr val="bg1"/>
                </a:solidFill>
                <a:latin typeface="Arial" charset="0"/>
                <a:cs typeface="Arial" charset="0"/>
              </a:rPr>
              <a:t>university experience.</a:t>
            </a:r>
          </a:p>
          <a:p>
            <a:pPr eaLnBrk="1" hangingPunct="1">
              <a:buFontTx/>
              <a:buNone/>
            </a:pPr>
            <a:endParaRPr lang="en-US" sz="1500" smtClean="0">
              <a:solidFill>
                <a:schemeClr val="bg1"/>
              </a:solidFill>
              <a:latin typeface="Arial" charset="0"/>
              <a:cs typeface="Arial" charset="0"/>
            </a:endParaRPr>
          </a:p>
          <a:p>
            <a:pPr eaLnBrk="1" hangingPunct="1">
              <a:buFontTx/>
              <a:buNone/>
            </a:pPr>
            <a:r>
              <a:rPr lang="en-US" sz="1500" smtClean="0">
                <a:solidFill>
                  <a:schemeClr val="bg1"/>
                </a:solidFill>
                <a:latin typeface="Arial" charset="0"/>
                <a:cs typeface="Arial" charset="0"/>
              </a:rPr>
              <a:t>Services include;</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Pre-departure and arrival information</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Academic and personal counselling</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Workshops and seminars </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Accommodation assistance</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Language and learning advice</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Airport reception </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Affordable short trips and activities to explore </a:t>
            </a:r>
          </a:p>
          <a:p>
            <a:pPr eaLnBrk="1" hangingPunct="1">
              <a:buFont typeface="Arial" charset="0"/>
              <a:buNone/>
            </a:pPr>
            <a:r>
              <a:rPr lang="en-US" sz="1500" smtClean="0">
                <a:solidFill>
                  <a:schemeClr val="bg1"/>
                </a:solidFill>
                <a:latin typeface="Arial" charset="0"/>
                <a:cs typeface="Arial" charset="0"/>
              </a:rPr>
              <a:t>	Queensland</a:t>
            </a:r>
            <a:endParaRPr lang="en-AU" sz="1500" smtClean="0">
              <a:solidFill>
                <a:schemeClr val="bg1"/>
              </a:solidFill>
              <a:latin typeface="Arial" charset="0"/>
              <a:cs typeface="Arial" charset="0"/>
            </a:endParaRPr>
          </a:p>
          <a:p>
            <a:pPr eaLnBrk="1" hangingPunct="1">
              <a:buFontTx/>
              <a:buNone/>
            </a:pPr>
            <a:endParaRPr lang="en-AU" sz="1500" smtClean="0">
              <a:solidFill>
                <a:schemeClr val="bg1"/>
              </a:solidFill>
              <a:latin typeface="Arial" charset="0"/>
              <a:cs typeface="Arial" charset="0"/>
            </a:endParaRPr>
          </a:p>
          <a:p>
            <a:pPr eaLnBrk="1" hangingPunct="1">
              <a:buFontTx/>
              <a:buNone/>
            </a:pPr>
            <a:endParaRPr lang="en-AU" sz="1400" smtClean="0"/>
          </a:p>
        </p:txBody>
      </p:sp>
      <p:pic>
        <p:nvPicPr>
          <p:cNvPr id="21508" name="Picture 4" descr="I:\QUT INTERNATIONAL\Marketing &amp; Recruitment\Marketing Communications\Communication\2012\Powerpoints\Images for corporate powerpoint\090604QUTIC_534.jpg"/>
          <p:cNvPicPr>
            <a:picLocks noChangeAspect="1" noChangeArrowheads="1"/>
          </p:cNvPicPr>
          <p:nvPr/>
        </p:nvPicPr>
        <p:blipFill>
          <a:blip r:embed="rId3" cstate="print"/>
          <a:srcRect/>
          <a:stretch>
            <a:fillRect/>
          </a:stretch>
        </p:blipFill>
        <p:spPr bwMode="auto">
          <a:xfrm>
            <a:off x="5796136" y="2852936"/>
            <a:ext cx="3069963" cy="2042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9" name="Picture 7" descr="I:\QUT INTERNATIONAL\Marketing &amp; Recruitment\Marketing Communications\Communication\Logos\Use only these logos\cmyk\QUT logo 28mm CMYK.tif"/>
          <p:cNvPicPr>
            <a:picLocks noChangeAspect="1" noChangeArrowheads="1"/>
          </p:cNvPicPr>
          <p:nvPr/>
        </p:nvPicPr>
        <p:blipFill>
          <a:blip r:embed="rId4" cstate="print"/>
          <a:srcRect/>
          <a:stretch>
            <a:fillRect/>
          </a:stretch>
        </p:blipFill>
        <p:spPr bwMode="auto">
          <a:xfrm>
            <a:off x="7740650" y="476250"/>
            <a:ext cx="11430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chor="t"/>
          <a:lstStyle/>
          <a:p>
            <a:pPr eaLnBrk="1" hangingPunct="1"/>
            <a:endParaRPr lang="en-US" smtClean="0"/>
          </a:p>
        </p:txBody>
      </p:sp>
      <p:pic>
        <p:nvPicPr>
          <p:cNvPr id="4099" name="Picture 2" descr="I:\QUT INTERNATIONAL\Marketing &amp; Recruitment\Marketing Communications\Communication\QUT International Image Gallery\Location Images\Brisbane Images\BM Marketing 1 2010\00007876___Source.jpg"/>
          <p:cNvPicPr>
            <a:picLocks noGrp="1" noChangeAspect="1" noChangeArrowheads="1"/>
          </p:cNvPicPr>
          <p:nvPr>
            <p:ph idx="1"/>
          </p:nvPr>
        </p:nvPicPr>
        <p:blipFill>
          <a:blip r:embed="rId3" cstate="print"/>
          <a:srcRect/>
          <a:stretch>
            <a:fillRect/>
          </a:stretch>
        </p:blipFill>
        <p:spPr>
          <a:xfrm>
            <a:off x="-19050" y="0"/>
            <a:ext cx="9163050" cy="6858000"/>
          </a:xfrm>
          <a:noFill/>
        </p:spPr>
      </p:pic>
      <p:sp>
        <p:nvSpPr>
          <p:cNvPr id="4" name="Oval 3"/>
          <p:cNvSpPr/>
          <p:nvPr/>
        </p:nvSpPr>
        <p:spPr>
          <a:xfrm>
            <a:off x="1857375" y="2786063"/>
            <a:ext cx="2357438" cy="2286000"/>
          </a:xfrm>
          <a:prstGeom prst="ellipse">
            <a:avLst/>
          </a:prstGeom>
          <a:solidFill>
            <a:schemeClr val="accent1">
              <a:alpha val="2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Oval 4"/>
          <p:cNvSpPr/>
          <p:nvPr/>
        </p:nvSpPr>
        <p:spPr>
          <a:xfrm>
            <a:off x="6143625" y="857250"/>
            <a:ext cx="785813" cy="785813"/>
          </a:xfrm>
          <a:prstGeom prst="ellipse">
            <a:avLst/>
          </a:prstGeom>
          <a:solidFill>
            <a:schemeClr val="accent1">
              <a:alpha val="2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2" name="TextBox 5"/>
          <p:cNvSpPr txBox="1">
            <a:spLocks noChangeArrowheads="1"/>
          </p:cNvSpPr>
          <p:nvPr/>
        </p:nvSpPr>
        <p:spPr bwMode="auto">
          <a:xfrm>
            <a:off x="3643313" y="3929063"/>
            <a:ext cx="1428750" cy="523875"/>
          </a:xfrm>
          <a:prstGeom prst="rect">
            <a:avLst/>
          </a:prstGeom>
          <a:solidFill>
            <a:srgbClr val="FFFF00">
              <a:alpha val="59999"/>
            </a:srgbClr>
          </a:solidFill>
          <a:ln w="9525">
            <a:noFill/>
            <a:miter lim="800000"/>
            <a:headEnd/>
            <a:tailEnd/>
          </a:ln>
        </p:spPr>
        <p:txBody>
          <a:bodyPr>
            <a:spAutoFit/>
          </a:bodyPr>
          <a:lstStyle/>
          <a:p>
            <a:r>
              <a:rPr lang="en-AU" sz="1400" b="1"/>
              <a:t>Gardens Point campus</a:t>
            </a:r>
          </a:p>
        </p:txBody>
      </p:sp>
      <p:sp>
        <p:nvSpPr>
          <p:cNvPr id="4103" name="TextBox 6"/>
          <p:cNvSpPr txBox="1">
            <a:spLocks noChangeArrowheads="1"/>
          </p:cNvSpPr>
          <p:nvPr/>
        </p:nvSpPr>
        <p:spPr bwMode="auto">
          <a:xfrm>
            <a:off x="6715125" y="1143000"/>
            <a:ext cx="1357313" cy="523875"/>
          </a:xfrm>
          <a:prstGeom prst="rect">
            <a:avLst/>
          </a:prstGeom>
          <a:solidFill>
            <a:srgbClr val="FFFF00">
              <a:alpha val="59999"/>
            </a:srgbClr>
          </a:solidFill>
          <a:ln w="9525">
            <a:noFill/>
            <a:miter lim="800000"/>
            <a:headEnd/>
            <a:tailEnd/>
          </a:ln>
        </p:spPr>
        <p:txBody>
          <a:bodyPr>
            <a:spAutoFit/>
          </a:bodyPr>
          <a:lstStyle/>
          <a:p>
            <a:r>
              <a:rPr lang="en-AU" sz="1400" b="1"/>
              <a:t>Kelvin Grove campus</a:t>
            </a:r>
          </a:p>
        </p:txBody>
      </p:sp>
      <p:sp>
        <p:nvSpPr>
          <p:cNvPr id="4104" name="Rectangle 7"/>
          <p:cNvSpPr>
            <a:spLocks noChangeArrowheads="1"/>
          </p:cNvSpPr>
          <p:nvPr/>
        </p:nvSpPr>
        <p:spPr bwMode="auto">
          <a:xfrm>
            <a:off x="4429125" y="2714625"/>
            <a:ext cx="3057525" cy="307975"/>
          </a:xfrm>
          <a:prstGeom prst="rect">
            <a:avLst/>
          </a:prstGeom>
          <a:solidFill>
            <a:srgbClr val="FFFF00">
              <a:alpha val="59999"/>
            </a:srgbClr>
          </a:solidFill>
          <a:ln w="9525">
            <a:noFill/>
            <a:miter lim="800000"/>
            <a:headEnd/>
            <a:tailEnd/>
          </a:ln>
        </p:spPr>
        <p:txBody>
          <a:bodyPr wrap="none">
            <a:spAutoFit/>
          </a:bodyPr>
          <a:lstStyle/>
          <a:p>
            <a:r>
              <a:rPr lang="en-AU" sz="1400" b="1"/>
              <a:t>Brisbane central business district</a:t>
            </a:r>
          </a:p>
        </p:txBody>
      </p:sp>
      <p:pic>
        <p:nvPicPr>
          <p:cNvPr id="9" name="Picture 9" descr="I:\QUT INTERNATIONAL\Marketing &amp; Recruitment\Marketing Communications\Communication\2012\Powerpoints\Images for corporate powerpoint\Locator-icon.jpg"/>
          <p:cNvPicPr>
            <a:picLocks noChangeAspect="1" noChangeArrowheads="1"/>
          </p:cNvPicPr>
          <p:nvPr/>
        </p:nvPicPr>
        <p:blipFill>
          <a:blip r:embed="rId4" cstate="print"/>
          <a:srcRect/>
          <a:stretch>
            <a:fillRect/>
          </a:stretch>
        </p:blipFill>
        <p:spPr bwMode="auto">
          <a:xfrm>
            <a:off x="6948264" y="5157192"/>
            <a:ext cx="1700212" cy="129540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57250" y="765175"/>
            <a:ext cx="6594475" cy="503238"/>
          </a:xfrm>
        </p:spPr>
        <p:txBody>
          <a:bodyPr anchor="t"/>
          <a:lstStyle/>
          <a:p>
            <a:pPr algn="l" eaLnBrk="1" hangingPunct="1"/>
            <a:r>
              <a:rPr lang="en-AU" sz="2400" b="1" smtClean="0">
                <a:solidFill>
                  <a:schemeClr val="bg1"/>
                </a:solidFill>
                <a:latin typeface="Arial" charset="0"/>
                <a:cs typeface="Arial" charset="0"/>
              </a:rPr>
              <a:t>Career and Mentoring support</a:t>
            </a:r>
          </a:p>
        </p:txBody>
      </p:sp>
      <p:sp>
        <p:nvSpPr>
          <p:cNvPr id="22531" name="Rectangle 3"/>
          <p:cNvSpPr>
            <a:spLocks noGrp="1" noChangeArrowheads="1"/>
          </p:cNvSpPr>
          <p:nvPr>
            <p:ph idx="1"/>
          </p:nvPr>
        </p:nvSpPr>
        <p:spPr>
          <a:xfrm>
            <a:off x="971550" y="1412875"/>
            <a:ext cx="7200900" cy="4752975"/>
          </a:xfrm>
        </p:spPr>
        <p:txBody>
          <a:bodyPr/>
          <a:lstStyle/>
          <a:p>
            <a:pPr eaLnBrk="1" hangingPunct="1">
              <a:buFontTx/>
              <a:buNone/>
            </a:pPr>
            <a:r>
              <a:rPr lang="en-US" sz="1500" smtClean="0">
                <a:solidFill>
                  <a:schemeClr val="bg1"/>
                </a:solidFill>
                <a:latin typeface="Arial" charset="0"/>
                <a:cs typeface="Arial" charset="0"/>
              </a:rPr>
              <a:t>QUT Careers and Employment provides free advice on career</a:t>
            </a:r>
          </a:p>
          <a:p>
            <a:pPr eaLnBrk="1" hangingPunct="1">
              <a:buFontTx/>
              <a:buNone/>
            </a:pPr>
            <a:r>
              <a:rPr lang="en-US" sz="1500" smtClean="0">
                <a:solidFill>
                  <a:schemeClr val="bg1"/>
                </a:solidFill>
                <a:latin typeface="Arial" charset="0"/>
                <a:cs typeface="Arial" charset="0"/>
              </a:rPr>
              <a:t>planning and employment assistance, and is the only university in </a:t>
            </a:r>
          </a:p>
          <a:p>
            <a:pPr eaLnBrk="1" hangingPunct="1">
              <a:buFontTx/>
              <a:buNone/>
            </a:pPr>
            <a:r>
              <a:rPr lang="en-US" sz="1500" smtClean="0">
                <a:solidFill>
                  <a:schemeClr val="bg1"/>
                </a:solidFill>
                <a:latin typeface="Arial" charset="0"/>
                <a:cs typeface="Arial" charset="0"/>
              </a:rPr>
              <a:t>Australia with an International Career Counsellor that works exclusively</a:t>
            </a:r>
          </a:p>
          <a:p>
            <a:pPr eaLnBrk="1" hangingPunct="1">
              <a:buFontTx/>
              <a:buNone/>
            </a:pPr>
            <a:r>
              <a:rPr lang="en-US" sz="1500" smtClean="0">
                <a:solidFill>
                  <a:schemeClr val="bg1"/>
                </a:solidFill>
                <a:latin typeface="Arial" charset="0"/>
                <a:cs typeface="Arial" charset="0"/>
              </a:rPr>
              <a:t>with international students and employers.</a:t>
            </a:r>
            <a:endParaRPr lang="en-AU" sz="1500" smtClean="0">
              <a:solidFill>
                <a:schemeClr val="bg1"/>
              </a:solidFill>
              <a:latin typeface="Arial" charset="0"/>
              <a:cs typeface="Arial" charset="0"/>
            </a:endParaRPr>
          </a:p>
          <a:p>
            <a:pPr eaLnBrk="1" hangingPunct="1">
              <a:buFontTx/>
              <a:buNone/>
            </a:pPr>
            <a:endParaRPr lang="en-US" sz="1500" smtClean="0">
              <a:solidFill>
                <a:schemeClr val="bg1"/>
              </a:solidFill>
              <a:latin typeface="Arial" charset="0"/>
              <a:cs typeface="Arial" charset="0"/>
            </a:endParaRPr>
          </a:p>
          <a:p>
            <a:pPr eaLnBrk="1" hangingPunct="1">
              <a:buFontTx/>
              <a:buNone/>
            </a:pPr>
            <a:r>
              <a:rPr lang="en-US" sz="1500" smtClean="0">
                <a:solidFill>
                  <a:schemeClr val="bg1"/>
                </a:solidFill>
                <a:latin typeface="Arial" charset="0"/>
                <a:cs typeface="Arial" charset="0"/>
              </a:rPr>
              <a:t>Services include;</a:t>
            </a:r>
            <a:endParaRPr lang="en-AU" sz="1500" smtClean="0">
              <a:solidFill>
                <a:schemeClr val="bg1"/>
              </a:solidFill>
              <a:latin typeface="Arial" charset="0"/>
              <a:cs typeface="Arial" charset="0"/>
            </a:endParaRPr>
          </a:p>
          <a:p>
            <a:pPr eaLnBrk="1" hangingPunct="1"/>
            <a:r>
              <a:rPr lang="en-AU" sz="1500" smtClean="0">
                <a:solidFill>
                  <a:schemeClr val="bg1"/>
                </a:solidFill>
                <a:latin typeface="Arial" charset="0"/>
                <a:cs typeface="Arial" charset="0"/>
              </a:rPr>
              <a:t>Career counselling</a:t>
            </a:r>
          </a:p>
          <a:p>
            <a:pPr eaLnBrk="1" hangingPunct="1"/>
            <a:r>
              <a:rPr lang="en-AU" sz="1500" smtClean="0">
                <a:solidFill>
                  <a:schemeClr val="bg1"/>
                </a:solidFill>
                <a:latin typeface="Arial" charset="0"/>
                <a:cs typeface="Arial" charset="0"/>
              </a:rPr>
              <a:t>Resume and job application checking services</a:t>
            </a:r>
          </a:p>
          <a:p>
            <a:pPr eaLnBrk="1" hangingPunct="1"/>
            <a:r>
              <a:rPr lang="en-AU" sz="1500" smtClean="0">
                <a:solidFill>
                  <a:schemeClr val="bg1"/>
                </a:solidFill>
                <a:latin typeface="Arial" charset="0"/>
                <a:cs typeface="Arial" charset="0"/>
              </a:rPr>
              <a:t>Career Mentor Scheme</a:t>
            </a:r>
          </a:p>
          <a:p>
            <a:pPr eaLnBrk="1" hangingPunct="1"/>
            <a:r>
              <a:rPr lang="en-AU" sz="1500" smtClean="0">
                <a:solidFill>
                  <a:schemeClr val="bg1"/>
                </a:solidFill>
                <a:latin typeface="Arial" charset="0"/>
                <a:cs typeface="Arial" charset="0"/>
              </a:rPr>
              <a:t>International Work Placement Scheme </a:t>
            </a:r>
          </a:p>
          <a:p>
            <a:pPr eaLnBrk="1" hangingPunct="1">
              <a:buFont typeface="Arial" charset="0"/>
              <a:buNone/>
            </a:pPr>
            <a:r>
              <a:rPr lang="en-AU" sz="1500" smtClean="0">
                <a:solidFill>
                  <a:schemeClr val="bg1"/>
                </a:solidFill>
                <a:latin typeface="Arial" charset="0"/>
                <a:cs typeface="Arial" charset="0"/>
              </a:rPr>
              <a:t>	(vacation internships in home countries) </a:t>
            </a:r>
          </a:p>
          <a:p>
            <a:pPr eaLnBrk="1" hangingPunct="1">
              <a:buFont typeface="Arial" charset="0"/>
              <a:buNone/>
            </a:pPr>
            <a:r>
              <a:rPr lang="en-AU" sz="1500" smtClean="0">
                <a:solidFill>
                  <a:schemeClr val="bg1"/>
                </a:solidFill>
                <a:latin typeface="Arial" charset="0"/>
                <a:cs typeface="Arial" charset="0"/>
              </a:rPr>
              <a:t>	through Career-Hub</a:t>
            </a:r>
          </a:p>
          <a:p>
            <a:pPr eaLnBrk="1" hangingPunct="1"/>
            <a:r>
              <a:rPr lang="en-AU" sz="1500" smtClean="0">
                <a:solidFill>
                  <a:schemeClr val="bg1"/>
                </a:solidFill>
                <a:latin typeface="Arial" charset="0"/>
                <a:cs typeface="Arial" charset="0"/>
              </a:rPr>
              <a:t>Access to Going Global </a:t>
            </a:r>
            <a:r>
              <a:rPr lang="en-AU" sz="1500" smtClean="0">
                <a:solidFill>
                  <a:schemeClr val="bg1"/>
                </a:solidFill>
                <a:latin typeface="Arial" charset="0"/>
                <a:cs typeface="Arial" charset="0"/>
                <a:hlinkClick r:id="rId3"/>
              </a:rPr>
              <a:t>www.goingglobal.com</a:t>
            </a:r>
            <a:r>
              <a:rPr lang="en-AU" sz="1500" smtClean="0">
                <a:solidFill>
                  <a:schemeClr val="bg1"/>
                </a:solidFill>
                <a:latin typeface="Arial" charset="0"/>
                <a:cs typeface="Arial" charset="0"/>
              </a:rPr>
              <a:t> – </a:t>
            </a:r>
          </a:p>
          <a:p>
            <a:pPr eaLnBrk="1" hangingPunct="1">
              <a:buFont typeface="Arial" charset="0"/>
              <a:buNone/>
            </a:pPr>
            <a:r>
              <a:rPr lang="en-AU" sz="1500" smtClean="0">
                <a:solidFill>
                  <a:schemeClr val="bg1"/>
                </a:solidFill>
                <a:latin typeface="Arial" charset="0"/>
                <a:cs typeface="Arial" charset="0"/>
              </a:rPr>
              <a:t>	with more than 35 000 country specific career and </a:t>
            </a:r>
          </a:p>
          <a:p>
            <a:pPr eaLnBrk="1" hangingPunct="1">
              <a:buFont typeface="Arial" charset="0"/>
              <a:buNone/>
            </a:pPr>
            <a:r>
              <a:rPr lang="en-AU" sz="1500" smtClean="0">
                <a:solidFill>
                  <a:schemeClr val="bg1"/>
                </a:solidFill>
                <a:latin typeface="Arial" charset="0"/>
                <a:cs typeface="Arial" charset="0"/>
              </a:rPr>
              <a:t>	employment resources</a:t>
            </a:r>
          </a:p>
          <a:p>
            <a:pPr eaLnBrk="1" hangingPunct="1"/>
            <a:r>
              <a:rPr lang="en-AU" sz="1500" smtClean="0">
                <a:solidFill>
                  <a:schemeClr val="bg1"/>
                </a:solidFill>
                <a:latin typeface="Arial" charset="0"/>
                <a:cs typeface="Arial" charset="0"/>
              </a:rPr>
              <a:t>Career Hub containing job listings, presentations, </a:t>
            </a:r>
          </a:p>
          <a:p>
            <a:pPr eaLnBrk="1" hangingPunct="1">
              <a:buFont typeface="Arial" charset="0"/>
              <a:buNone/>
            </a:pPr>
            <a:r>
              <a:rPr lang="en-AU" sz="1500" smtClean="0">
                <a:solidFill>
                  <a:schemeClr val="bg1"/>
                </a:solidFill>
                <a:latin typeface="Arial" charset="0"/>
                <a:cs typeface="Arial" charset="0"/>
              </a:rPr>
              <a:t>	workshops and job seeking help </a:t>
            </a:r>
          </a:p>
          <a:p>
            <a:pPr eaLnBrk="1" hangingPunct="1">
              <a:buFontTx/>
              <a:buNone/>
            </a:pPr>
            <a:endParaRPr lang="en-AU" sz="1500" smtClean="0">
              <a:solidFill>
                <a:schemeClr val="bg1"/>
              </a:solidFill>
              <a:latin typeface="Arial" charset="0"/>
              <a:cs typeface="Arial" charset="0"/>
            </a:endParaRPr>
          </a:p>
          <a:p>
            <a:pPr eaLnBrk="1" hangingPunct="1">
              <a:buFontTx/>
              <a:buNone/>
            </a:pPr>
            <a:endParaRPr lang="en-AU" sz="1400" smtClean="0"/>
          </a:p>
        </p:txBody>
      </p:sp>
      <p:pic>
        <p:nvPicPr>
          <p:cNvPr id="22532" name="Picture 7" descr="I:\QUT INTERNATIONAL\Marketing &amp; Recruitment\Marketing Communications\Communication\Logos\Use only these logos\cmyk\QUT logo 28mm CMYK.tif"/>
          <p:cNvPicPr>
            <a:picLocks noChangeAspect="1" noChangeArrowheads="1"/>
          </p:cNvPicPr>
          <p:nvPr/>
        </p:nvPicPr>
        <p:blipFill>
          <a:blip r:embed="rId4" cstate="print"/>
          <a:srcRect/>
          <a:stretch>
            <a:fillRect/>
          </a:stretch>
        </p:blipFill>
        <p:spPr bwMode="auto">
          <a:xfrm>
            <a:off x="7740650" y="476250"/>
            <a:ext cx="1143000" cy="1143000"/>
          </a:xfrm>
          <a:prstGeom prst="rect">
            <a:avLst/>
          </a:prstGeom>
          <a:noFill/>
          <a:ln w="9525">
            <a:noFill/>
            <a:miter lim="800000"/>
            <a:headEnd/>
            <a:tailEnd/>
          </a:ln>
        </p:spPr>
      </p:pic>
      <p:pic>
        <p:nvPicPr>
          <p:cNvPr id="57346" name="Picture 2" descr="I:\QUT INTERNATIONAL\Marketing &amp; Recruitment\Marketing Communications\Communication\2012\Powerpoints\Update powerpoints 2012\Images for 2012 powerpoint\Ellen Gibson.JPG"/>
          <p:cNvPicPr>
            <a:picLocks noChangeAspect="1" noChangeArrowheads="1"/>
          </p:cNvPicPr>
          <p:nvPr/>
        </p:nvPicPr>
        <p:blipFill>
          <a:blip r:embed="rId5" cstate="print"/>
          <a:srcRect/>
          <a:stretch>
            <a:fillRect/>
          </a:stretch>
        </p:blipFill>
        <p:spPr bwMode="auto">
          <a:xfrm>
            <a:off x="5940152" y="3789040"/>
            <a:ext cx="2958707" cy="1972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57250" y="765175"/>
            <a:ext cx="6594475" cy="503238"/>
          </a:xfrm>
        </p:spPr>
        <p:txBody>
          <a:bodyPr anchor="t"/>
          <a:lstStyle/>
          <a:p>
            <a:pPr algn="l" eaLnBrk="1" hangingPunct="1"/>
            <a:r>
              <a:rPr lang="en-AU" sz="2400" b="1" dirty="0" smtClean="0">
                <a:solidFill>
                  <a:schemeClr val="bg1"/>
                </a:solidFill>
                <a:latin typeface="Arial" charset="0"/>
                <a:cs typeface="Arial" charset="0"/>
              </a:rPr>
              <a:t>QUT Buddy Program</a:t>
            </a:r>
          </a:p>
        </p:txBody>
      </p:sp>
      <p:sp>
        <p:nvSpPr>
          <p:cNvPr id="24579" name="Rectangle 3"/>
          <p:cNvSpPr>
            <a:spLocks noGrp="1" noChangeArrowheads="1"/>
          </p:cNvSpPr>
          <p:nvPr>
            <p:ph idx="1"/>
          </p:nvPr>
        </p:nvSpPr>
        <p:spPr>
          <a:xfrm>
            <a:off x="971550" y="1412875"/>
            <a:ext cx="7200900" cy="4752975"/>
          </a:xfrm>
        </p:spPr>
        <p:txBody>
          <a:bodyPr/>
          <a:lstStyle/>
          <a:p>
            <a:pPr eaLnBrk="1" hangingPunct="1">
              <a:buFontTx/>
              <a:buNone/>
            </a:pPr>
            <a:r>
              <a:rPr lang="en-AU" sz="1500" dirty="0" smtClean="0">
                <a:solidFill>
                  <a:schemeClr val="bg1"/>
                </a:solidFill>
                <a:latin typeface="Arial" charset="0"/>
                <a:cs typeface="Arial" charset="0"/>
              </a:rPr>
              <a:t>QUT Study Abroad and Exchange team run a buddy program which pairs up </a:t>
            </a:r>
          </a:p>
          <a:p>
            <a:pPr eaLnBrk="1" hangingPunct="1">
              <a:buFontTx/>
              <a:buNone/>
            </a:pPr>
            <a:r>
              <a:rPr lang="en-AU" sz="1500" dirty="0" smtClean="0">
                <a:solidFill>
                  <a:schemeClr val="bg1"/>
                </a:solidFill>
                <a:latin typeface="Arial" charset="0"/>
                <a:cs typeface="Arial" charset="0"/>
              </a:rPr>
              <a:t>an Australian student with 1-3 international students. </a:t>
            </a:r>
          </a:p>
          <a:p>
            <a:pPr eaLnBrk="1" hangingPunct="1">
              <a:buFontTx/>
              <a:buNone/>
            </a:pPr>
            <a:endParaRPr lang="en-AU" sz="1500" dirty="0" smtClean="0">
              <a:solidFill>
                <a:schemeClr val="bg1"/>
              </a:solidFill>
              <a:latin typeface="Arial" charset="0"/>
              <a:cs typeface="Arial" charset="0"/>
            </a:endParaRPr>
          </a:p>
          <a:p>
            <a:pPr eaLnBrk="1" hangingPunct="1">
              <a:buFontTx/>
              <a:buNone/>
            </a:pPr>
            <a:r>
              <a:rPr lang="en-AU" sz="1500" dirty="0" smtClean="0">
                <a:solidFill>
                  <a:schemeClr val="bg1"/>
                </a:solidFill>
                <a:latin typeface="Arial" charset="0"/>
                <a:cs typeface="Arial" charset="0"/>
              </a:rPr>
              <a:t>The idea is that the local student will be able to introduce new students to Brisbane</a:t>
            </a:r>
          </a:p>
          <a:p>
            <a:pPr eaLnBrk="1" hangingPunct="1">
              <a:buFontTx/>
              <a:buNone/>
            </a:pPr>
            <a:r>
              <a:rPr lang="en-AU" sz="1500" dirty="0" smtClean="0">
                <a:solidFill>
                  <a:schemeClr val="bg1"/>
                </a:solidFill>
                <a:latin typeface="Arial" charset="0"/>
                <a:cs typeface="Arial" charset="0"/>
              </a:rPr>
              <a:t>and help them adjust to life at QUT.</a:t>
            </a:r>
          </a:p>
        </p:txBody>
      </p:sp>
      <p:pic>
        <p:nvPicPr>
          <p:cNvPr id="24580"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740650" y="476250"/>
            <a:ext cx="1143000" cy="1143000"/>
          </a:xfrm>
          <a:prstGeom prst="rect">
            <a:avLst/>
          </a:prstGeom>
          <a:noFill/>
          <a:ln w="9525">
            <a:noFill/>
            <a:miter lim="800000"/>
            <a:headEnd/>
            <a:tailEnd/>
          </a:ln>
        </p:spPr>
      </p:pic>
      <p:pic>
        <p:nvPicPr>
          <p:cNvPr id="58370" name="Picture 2" descr="I:\QUT INTERNATIONAL\Marketing &amp; Recruitment\Marketing Communications\Communication\2012\Powerpoints\Update powerpoints 2012\Images for 2012 powerpoint\International Prospectus2013_108.JPG"/>
          <p:cNvPicPr>
            <a:picLocks noChangeAspect="1" noChangeArrowheads="1"/>
          </p:cNvPicPr>
          <p:nvPr/>
        </p:nvPicPr>
        <p:blipFill>
          <a:blip r:embed="rId4" cstate="print"/>
          <a:srcRect/>
          <a:stretch>
            <a:fillRect/>
          </a:stretch>
        </p:blipFill>
        <p:spPr bwMode="auto">
          <a:xfrm>
            <a:off x="6588224" y="3212976"/>
            <a:ext cx="2224793" cy="3335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3" name="Picture 7"/>
          <p:cNvPicPr>
            <a:picLocks noChangeAspect="1" noChangeArrowheads="1"/>
          </p:cNvPicPr>
          <p:nvPr/>
        </p:nvPicPr>
        <p:blipFill>
          <a:blip r:embed="rId5" cstate="print"/>
          <a:srcRect/>
          <a:stretch>
            <a:fillRect/>
          </a:stretch>
        </p:blipFill>
        <p:spPr bwMode="auto">
          <a:xfrm>
            <a:off x="219877" y="3068960"/>
            <a:ext cx="3272003"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563888" y="4581128"/>
            <a:ext cx="2664296" cy="369332"/>
          </a:xfrm>
          <a:prstGeom prst="rect">
            <a:avLst/>
          </a:prstGeom>
          <a:noFill/>
        </p:spPr>
        <p:txBody>
          <a:bodyPr wrap="square" rtlCol="0">
            <a:spAutoFit/>
          </a:bodyPr>
          <a:lstStyle/>
          <a:p>
            <a:endParaRPr lang="en-AU" dirty="0"/>
          </a:p>
        </p:txBody>
      </p:sp>
      <p:sp>
        <p:nvSpPr>
          <p:cNvPr id="9" name="TextBox 8"/>
          <p:cNvSpPr txBox="1"/>
          <p:nvPr/>
        </p:nvSpPr>
        <p:spPr>
          <a:xfrm>
            <a:off x="3635896" y="3356992"/>
            <a:ext cx="2664296" cy="2262158"/>
          </a:xfrm>
          <a:prstGeom prst="rect">
            <a:avLst/>
          </a:prstGeom>
          <a:noFill/>
        </p:spPr>
        <p:txBody>
          <a:bodyPr wrap="square" rtlCol="0">
            <a:spAutoFit/>
          </a:bodyPr>
          <a:lstStyle/>
          <a:p>
            <a:pPr eaLnBrk="1" hangingPunct="1">
              <a:buFontTx/>
              <a:buNone/>
            </a:pPr>
            <a:endParaRPr lang="en-AU" dirty="0">
              <a:solidFill>
                <a:schemeClr val="bg1"/>
              </a:solidFill>
              <a:cs typeface="Arial" charset="0"/>
            </a:endParaRPr>
          </a:p>
          <a:p>
            <a:pPr eaLnBrk="1" hangingPunct="1">
              <a:buFontTx/>
              <a:buNone/>
            </a:pPr>
            <a:r>
              <a:rPr lang="en-AU" sz="1500" dirty="0">
                <a:solidFill>
                  <a:schemeClr val="bg1"/>
                </a:solidFill>
                <a:cs typeface="Arial" charset="0"/>
              </a:rPr>
              <a:t>“I became a buddy because I love making new friends from </a:t>
            </a:r>
          </a:p>
          <a:p>
            <a:pPr eaLnBrk="1" hangingPunct="1">
              <a:buFontTx/>
              <a:buNone/>
            </a:pPr>
            <a:r>
              <a:rPr lang="en-AU" sz="1500" dirty="0">
                <a:solidFill>
                  <a:schemeClr val="bg1"/>
                </a:solidFill>
                <a:cs typeface="Arial" charset="0"/>
              </a:rPr>
              <a:t>around the world and interacting with people from different </a:t>
            </a:r>
          </a:p>
          <a:p>
            <a:pPr eaLnBrk="1" hangingPunct="1">
              <a:buFontTx/>
              <a:buNone/>
            </a:pPr>
            <a:r>
              <a:rPr lang="en-AU" sz="1500" dirty="0">
                <a:solidFill>
                  <a:schemeClr val="bg1"/>
                </a:solidFill>
                <a:cs typeface="Arial" charset="0"/>
              </a:rPr>
              <a:t>cultures” </a:t>
            </a:r>
          </a:p>
          <a:p>
            <a:pPr eaLnBrk="1" hangingPunct="1">
              <a:buFontTx/>
              <a:buNone/>
            </a:pPr>
            <a:r>
              <a:rPr lang="en-AU" sz="1500" dirty="0" smtClean="0">
                <a:solidFill>
                  <a:schemeClr val="bg1"/>
                </a:solidFill>
                <a:cs typeface="Arial" charset="0"/>
              </a:rPr>
              <a:t>Hannah</a:t>
            </a:r>
            <a:r>
              <a:rPr lang="en-AU" sz="1500" dirty="0">
                <a:solidFill>
                  <a:schemeClr val="bg1"/>
                </a:solidFill>
                <a:cs typeface="Arial" charset="0"/>
              </a:rPr>
              <a:t>, current </a:t>
            </a:r>
            <a:r>
              <a:rPr lang="en-AU" sz="1500" dirty="0" smtClean="0">
                <a:solidFill>
                  <a:schemeClr val="bg1"/>
                </a:solidFill>
                <a:cs typeface="Arial" charset="0"/>
              </a:rPr>
              <a:t>Buddy 2012</a:t>
            </a:r>
            <a:endParaRPr lang="en-AU" sz="1500" dirty="0">
              <a:cs typeface="Arial" charset="0"/>
            </a:endParaRPr>
          </a:p>
          <a:p>
            <a:endParaRPr lang="en-A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28688" y="785813"/>
            <a:ext cx="7243762" cy="431800"/>
          </a:xfrm>
        </p:spPr>
        <p:txBody>
          <a:bodyPr anchor="t"/>
          <a:lstStyle/>
          <a:p>
            <a:pPr algn="l" eaLnBrk="1" hangingPunct="1"/>
            <a:r>
              <a:rPr lang="en-US" sz="2400" b="1" smtClean="0">
                <a:solidFill>
                  <a:schemeClr val="bg1"/>
                </a:solidFill>
                <a:latin typeface="Arial" charset="0"/>
                <a:cs typeface="Arial" charset="0"/>
              </a:rPr>
              <a:t>A university for the real world</a:t>
            </a:r>
          </a:p>
        </p:txBody>
      </p:sp>
      <p:sp>
        <p:nvSpPr>
          <p:cNvPr id="27651" name="Rectangle 3"/>
          <p:cNvSpPr>
            <a:spLocks noGrp="1" noChangeArrowheads="1"/>
          </p:cNvSpPr>
          <p:nvPr>
            <p:ph idx="1"/>
          </p:nvPr>
        </p:nvSpPr>
        <p:spPr>
          <a:xfrm>
            <a:off x="971550" y="1571625"/>
            <a:ext cx="6115050" cy="4525963"/>
          </a:xfrm>
        </p:spPr>
        <p:txBody>
          <a:bodyPr/>
          <a:lstStyle/>
          <a:p>
            <a:pPr eaLnBrk="1" hangingPunct="1">
              <a:buFontTx/>
              <a:buNone/>
            </a:pPr>
            <a:r>
              <a:rPr lang="en-AU" sz="1500" dirty="0" smtClean="0">
                <a:solidFill>
                  <a:schemeClr val="bg1"/>
                </a:solidFill>
                <a:latin typeface="Arial" charset="0"/>
                <a:cs typeface="Arial" charset="0"/>
              </a:rPr>
              <a:t>QUT International</a:t>
            </a:r>
          </a:p>
          <a:p>
            <a:pPr eaLnBrk="1" hangingPunct="1">
              <a:buFontTx/>
              <a:buNone/>
            </a:pPr>
            <a:r>
              <a:rPr lang="en-AU" sz="1500" dirty="0" smtClean="0">
                <a:solidFill>
                  <a:schemeClr val="bg1"/>
                </a:solidFill>
                <a:latin typeface="Arial" charset="0"/>
                <a:cs typeface="Arial" charset="0"/>
              </a:rPr>
              <a:t>Queensland University of Technology</a:t>
            </a:r>
          </a:p>
          <a:p>
            <a:pPr eaLnBrk="1" hangingPunct="1">
              <a:buFontTx/>
              <a:buNone/>
            </a:pPr>
            <a:r>
              <a:rPr lang="en-AU" sz="1500" dirty="0" smtClean="0">
                <a:solidFill>
                  <a:schemeClr val="bg1"/>
                </a:solidFill>
                <a:latin typeface="Arial" charset="0"/>
                <a:cs typeface="Arial" charset="0"/>
              </a:rPr>
              <a:t>2 George Street</a:t>
            </a:r>
          </a:p>
          <a:p>
            <a:pPr eaLnBrk="1" hangingPunct="1">
              <a:buFontTx/>
              <a:buNone/>
            </a:pPr>
            <a:r>
              <a:rPr lang="en-AU" sz="1500" dirty="0" smtClean="0">
                <a:solidFill>
                  <a:schemeClr val="bg1"/>
                </a:solidFill>
                <a:latin typeface="Arial" charset="0"/>
                <a:cs typeface="Arial" charset="0"/>
              </a:rPr>
              <a:t>GPO Box 2434</a:t>
            </a:r>
          </a:p>
          <a:p>
            <a:pPr eaLnBrk="1" hangingPunct="1">
              <a:buFontTx/>
              <a:buNone/>
            </a:pPr>
            <a:r>
              <a:rPr lang="en-AU" sz="1500" dirty="0" smtClean="0">
                <a:solidFill>
                  <a:schemeClr val="bg1"/>
                </a:solidFill>
                <a:latin typeface="Arial" charset="0"/>
                <a:cs typeface="Arial" charset="0"/>
              </a:rPr>
              <a:t>Brisbane Queensland 4001</a:t>
            </a:r>
          </a:p>
          <a:p>
            <a:pPr eaLnBrk="1" hangingPunct="1">
              <a:buFontTx/>
              <a:buNone/>
            </a:pPr>
            <a:r>
              <a:rPr lang="en-AU" sz="1500" dirty="0" smtClean="0">
                <a:solidFill>
                  <a:schemeClr val="bg1"/>
                </a:solidFill>
                <a:latin typeface="Arial" charset="0"/>
                <a:cs typeface="Arial" charset="0"/>
              </a:rPr>
              <a:t>Australia</a:t>
            </a:r>
          </a:p>
          <a:p>
            <a:pPr eaLnBrk="1" hangingPunct="1">
              <a:buFontTx/>
              <a:buNone/>
            </a:pPr>
            <a:endParaRPr lang="en-AU" sz="1500" dirty="0" smtClean="0">
              <a:solidFill>
                <a:schemeClr val="bg1"/>
              </a:solidFill>
              <a:latin typeface="Arial" charset="0"/>
              <a:cs typeface="Arial" charset="0"/>
            </a:endParaRPr>
          </a:p>
          <a:p>
            <a:pPr eaLnBrk="1" hangingPunct="1">
              <a:buFontTx/>
              <a:buNone/>
            </a:pPr>
            <a:r>
              <a:rPr lang="en-AU" sz="1500" dirty="0" smtClean="0">
                <a:solidFill>
                  <a:schemeClr val="bg1"/>
                </a:solidFill>
                <a:latin typeface="Arial" charset="0"/>
                <a:cs typeface="Arial" charset="0"/>
              </a:rPr>
              <a:t>Phone +61 3 9627 4853</a:t>
            </a:r>
          </a:p>
          <a:p>
            <a:pPr eaLnBrk="1" hangingPunct="1">
              <a:buFontTx/>
              <a:buNone/>
            </a:pPr>
            <a:r>
              <a:rPr lang="en-AU" sz="1500" dirty="0" smtClean="0">
                <a:solidFill>
                  <a:schemeClr val="bg1"/>
                </a:solidFill>
                <a:latin typeface="Arial" charset="0"/>
                <a:cs typeface="Arial" charset="0"/>
              </a:rPr>
              <a:t>Fax +61 3 9627 4863</a:t>
            </a:r>
          </a:p>
          <a:p>
            <a:pPr eaLnBrk="1" hangingPunct="1">
              <a:buFontTx/>
              <a:buNone/>
            </a:pPr>
            <a:r>
              <a:rPr lang="en-AU" sz="1500" dirty="0" smtClean="0">
                <a:solidFill>
                  <a:schemeClr val="bg1"/>
                </a:solidFill>
                <a:latin typeface="Arial" charset="0"/>
                <a:cs typeface="Arial" charset="0"/>
              </a:rPr>
              <a:t>Australia </a:t>
            </a:r>
            <a:r>
              <a:rPr lang="en-AU" sz="1500" dirty="0" err="1" smtClean="0">
                <a:solidFill>
                  <a:schemeClr val="bg1"/>
                </a:solidFill>
                <a:latin typeface="Arial" charset="0"/>
                <a:cs typeface="Arial" charset="0"/>
              </a:rPr>
              <a:t>Freecall</a:t>
            </a:r>
            <a:r>
              <a:rPr lang="en-AU" sz="1500" dirty="0" smtClean="0">
                <a:solidFill>
                  <a:schemeClr val="bg1"/>
                </a:solidFill>
                <a:latin typeface="Arial" charset="0"/>
                <a:cs typeface="Arial" charset="0"/>
              </a:rPr>
              <a:t> 1800 181 848</a:t>
            </a:r>
          </a:p>
          <a:p>
            <a:pPr eaLnBrk="1" hangingPunct="1">
              <a:buFontTx/>
              <a:buNone/>
            </a:pPr>
            <a:r>
              <a:rPr lang="en-AU" sz="1500" dirty="0" smtClean="0">
                <a:solidFill>
                  <a:schemeClr val="bg1"/>
                </a:solidFill>
                <a:latin typeface="Arial" charset="0"/>
                <a:cs typeface="Arial" charset="0"/>
              </a:rPr>
              <a:t>Online Enquiries </a:t>
            </a:r>
            <a:r>
              <a:rPr lang="en-AU" sz="1500" dirty="0" smtClean="0">
                <a:latin typeface="Arial" charset="0"/>
                <a:cs typeface="Arial" charset="0"/>
                <a:hlinkClick r:id="rId3"/>
              </a:rPr>
              <a:t>www.international.qut.edu.au/contact</a:t>
            </a:r>
            <a:endParaRPr lang="en-AU" sz="1500" dirty="0" smtClean="0">
              <a:latin typeface="Arial" charset="0"/>
              <a:cs typeface="Arial" charset="0"/>
            </a:endParaRPr>
          </a:p>
          <a:p>
            <a:pPr eaLnBrk="1" hangingPunct="1">
              <a:buFontTx/>
              <a:buNone/>
            </a:pPr>
            <a:r>
              <a:rPr lang="en-AU" sz="1500" dirty="0" smtClean="0">
                <a:solidFill>
                  <a:schemeClr val="bg1"/>
                </a:solidFill>
                <a:latin typeface="Arial" charset="0"/>
                <a:cs typeface="Arial" charset="0"/>
              </a:rPr>
              <a:t>Email</a:t>
            </a:r>
            <a:r>
              <a:rPr lang="en-AU" sz="1500" dirty="0" smtClean="0">
                <a:latin typeface="Arial" charset="0"/>
                <a:cs typeface="Arial" charset="0"/>
              </a:rPr>
              <a:t> </a:t>
            </a:r>
            <a:r>
              <a:rPr lang="en-AU" sz="1500" dirty="0" smtClean="0">
                <a:latin typeface="Arial" charset="0"/>
                <a:cs typeface="Arial" charset="0"/>
                <a:hlinkClick r:id="rId4"/>
              </a:rPr>
              <a:t>qut.international@qut.edu.au</a:t>
            </a:r>
            <a:endParaRPr lang="en-AU" sz="1500" dirty="0" smtClean="0">
              <a:latin typeface="Arial" charset="0"/>
              <a:cs typeface="Arial" charset="0"/>
            </a:endParaRPr>
          </a:p>
          <a:p>
            <a:pPr eaLnBrk="1" hangingPunct="1">
              <a:buFontTx/>
              <a:buNone/>
            </a:pPr>
            <a:endParaRPr lang="en-AU" sz="1500" dirty="0" smtClean="0">
              <a:latin typeface="Arial" charset="0"/>
              <a:cs typeface="Arial" charset="0"/>
            </a:endParaRPr>
          </a:p>
          <a:p>
            <a:pPr eaLnBrk="1" hangingPunct="1">
              <a:buFontTx/>
              <a:buNone/>
            </a:pPr>
            <a:r>
              <a:rPr lang="en-AU" sz="1500" dirty="0" smtClean="0">
                <a:solidFill>
                  <a:schemeClr val="bg1"/>
                </a:solidFill>
                <a:latin typeface="Arial" charset="0"/>
                <a:cs typeface="Arial" charset="0"/>
              </a:rPr>
              <a:t>QUT International website: </a:t>
            </a:r>
            <a:r>
              <a:rPr lang="en-AU" sz="1500" dirty="0" smtClean="0">
                <a:latin typeface="Arial" charset="0"/>
                <a:cs typeface="Arial" charset="0"/>
                <a:hlinkClick r:id="rId5"/>
              </a:rPr>
              <a:t>www.qut.edu.au/international</a:t>
            </a:r>
            <a:r>
              <a:rPr lang="en-AU" sz="1500" dirty="0" smtClean="0">
                <a:latin typeface="Arial" charset="0"/>
                <a:cs typeface="Arial" charset="0"/>
              </a:rPr>
              <a:t> </a:t>
            </a:r>
          </a:p>
          <a:p>
            <a:pPr eaLnBrk="1" hangingPunct="1">
              <a:buFontTx/>
              <a:buNone/>
            </a:pPr>
            <a:endParaRPr lang="en-AU" sz="1500" dirty="0" smtClean="0">
              <a:latin typeface="Arial" charset="0"/>
              <a:cs typeface="Arial" charset="0"/>
            </a:endParaRPr>
          </a:p>
          <a:p>
            <a:pPr eaLnBrk="1" hangingPunct="1">
              <a:buFontTx/>
              <a:buNone/>
            </a:pPr>
            <a:r>
              <a:rPr lang="en-AU" sz="1200" dirty="0" smtClean="0">
                <a:solidFill>
                  <a:schemeClr val="bg1"/>
                </a:solidFill>
                <a:latin typeface="Arial" charset="0"/>
                <a:cs typeface="Arial" charset="0"/>
              </a:rPr>
              <a:t>CRICOS 00213J</a:t>
            </a:r>
          </a:p>
        </p:txBody>
      </p:sp>
      <p:pic>
        <p:nvPicPr>
          <p:cNvPr id="27652" name="Picture 8" descr="http://t2.gstatic.com/images?q=tbn:ANd9GcQgOFv75l2G1ByUX4Cjf1MXU8t0ss2lD9Lidv0aRJmOUgCA2XuswbH2yA">
            <a:hlinkClick r:id="rId6"/>
          </p:cNvPr>
          <p:cNvPicPr>
            <a:picLocks noChangeAspect="1" noChangeArrowheads="1"/>
          </p:cNvPicPr>
          <p:nvPr/>
        </p:nvPicPr>
        <p:blipFill>
          <a:blip r:embed="rId7" cstate="print"/>
          <a:srcRect/>
          <a:stretch>
            <a:fillRect/>
          </a:stretch>
        </p:blipFill>
        <p:spPr bwMode="auto">
          <a:xfrm>
            <a:off x="7451725" y="1341438"/>
            <a:ext cx="928688" cy="928687"/>
          </a:xfrm>
          <a:prstGeom prst="rect">
            <a:avLst/>
          </a:prstGeom>
          <a:noFill/>
          <a:ln w="9525">
            <a:noFill/>
            <a:miter lim="800000"/>
            <a:headEnd/>
            <a:tailEnd/>
          </a:ln>
        </p:spPr>
      </p:pic>
      <p:pic>
        <p:nvPicPr>
          <p:cNvPr id="27653" name="Picture 10" descr="http://t0.gstatic.com/images?q=tbn:ANd9GcS5SxHwk8HfM_JV2pcZUfA2dgoXq64YF4ualLMJxFJ-0Mdvv1-BjfgYLN72Iw">
            <a:hlinkClick r:id="rId8"/>
          </p:cNvPr>
          <p:cNvPicPr>
            <a:picLocks noChangeAspect="1" noChangeArrowheads="1"/>
          </p:cNvPicPr>
          <p:nvPr/>
        </p:nvPicPr>
        <p:blipFill>
          <a:blip r:embed="rId9" cstate="print"/>
          <a:srcRect/>
          <a:stretch>
            <a:fillRect/>
          </a:stretch>
        </p:blipFill>
        <p:spPr bwMode="auto">
          <a:xfrm>
            <a:off x="7451725" y="2781300"/>
            <a:ext cx="928688" cy="909638"/>
          </a:xfrm>
          <a:prstGeom prst="rect">
            <a:avLst/>
          </a:prstGeom>
          <a:noFill/>
          <a:ln w="9525">
            <a:noFill/>
            <a:miter lim="800000"/>
            <a:headEnd/>
            <a:tailEnd/>
          </a:ln>
        </p:spPr>
      </p:pic>
      <p:pic>
        <p:nvPicPr>
          <p:cNvPr id="27654" name="Picture 12" descr="http://t0.gstatic.com/images?q=tbn:ANd9GcRB0zIVYnG8AJi3Z3TkuFCGxM-lTaTVtOMDIAy79uq9JvX226jP9QoN9w">
            <a:hlinkClick r:id="rId10"/>
          </p:cNvPr>
          <p:cNvPicPr>
            <a:picLocks noChangeAspect="1" noChangeArrowheads="1"/>
          </p:cNvPicPr>
          <p:nvPr/>
        </p:nvPicPr>
        <p:blipFill>
          <a:blip r:embed="rId11" cstate="print"/>
          <a:srcRect/>
          <a:stretch>
            <a:fillRect/>
          </a:stretch>
        </p:blipFill>
        <p:spPr bwMode="auto">
          <a:xfrm>
            <a:off x="7451725" y="4005263"/>
            <a:ext cx="936625" cy="936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71550" y="714375"/>
            <a:ext cx="6480175" cy="504825"/>
          </a:xfrm>
        </p:spPr>
        <p:txBody>
          <a:bodyPr anchor="t"/>
          <a:lstStyle/>
          <a:p>
            <a:pPr algn="l" eaLnBrk="1" hangingPunct="1"/>
            <a:r>
              <a:rPr lang="en-AU" sz="2400" b="1" smtClean="0">
                <a:solidFill>
                  <a:schemeClr val="bg1"/>
                </a:solidFill>
                <a:latin typeface="Arial" charset="0"/>
                <a:cs typeface="Arial" charset="0"/>
              </a:rPr>
              <a:t>Gardens Point Campus</a:t>
            </a:r>
          </a:p>
        </p:txBody>
      </p:sp>
      <p:sp>
        <p:nvSpPr>
          <p:cNvPr id="5123" name="Rectangle 3"/>
          <p:cNvSpPr>
            <a:spLocks noGrp="1" noChangeArrowheads="1"/>
          </p:cNvSpPr>
          <p:nvPr>
            <p:ph idx="1"/>
          </p:nvPr>
        </p:nvSpPr>
        <p:spPr>
          <a:xfrm>
            <a:off x="971550" y="1341438"/>
            <a:ext cx="7200900" cy="5183187"/>
          </a:xfrm>
        </p:spPr>
        <p:txBody>
          <a:bodyPr/>
          <a:lstStyle/>
          <a:p>
            <a:pPr eaLnBrk="1" hangingPunct="1">
              <a:buFontTx/>
              <a:buNone/>
            </a:pPr>
            <a:r>
              <a:rPr lang="en-US" sz="1500" smtClean="0">
                <a:solidFill>
                  <a:schemeClr val="bg1"/>
                </a:solidFill>
                <a:latin typeface="Arial" charset="0"/>
                <a:cs typeface="Arial" charset="0"/>
              </a:rPr>
              <a:t>QUT Gardens Point is located next to the Brisbane River and</a:t>
            </a:r>
          </a:p>
          <a:p>
            <a:pPr eaLnBrk="1" hangingPunct="1">
              <a:buFontTx/>
              <a:buNone/>
            </a:pPr>
            <a:r>
              <a:rPr lang="en-US" sz="1500" smtClean="0">
                <a:solidFill>
                  <a:schemeClr val="bg1"/>
                </a:solidFill>
                <a:latin typeface="Arial" charset="0"/>
                <a:cs typeface="Arial" charset="0"/>
              </a:rPr>
              <a:t> the Botanic Gardens in Brisbane’s Central Business District.</a:t>
            </a:r>
          </a:p>
          <a:p>
            <a:pPr eaLnBrk="1" hangingPunct="1">
              <a:buFontTx/>
              <a:buNone/>
            </a:pPr>
            <a:r>
              <a:rPr lang="en-US" sz="1500" smtClean="0">
                <a:solidFill>
                  <a:schemeClr val="bg1"/>
                </a:solidFill>
                <a:latin typeface="Arial" charset="0"/>
                <a:cs typeface="Arial" charset="0"/>
              </a:rPr>
              <a:t> </a:t>
            </a:r>
          </a:p>
          <a:p>
            <a:pPr eaLnBrk="1" hangingPunct="1">
              <a:buFontTx/>
              <a:buNone/>
            </a:pPr>
            <a:r>
              <a:rPr lang="en-US" sz="1500" smtClean="0">
                <a:solidFill>
                  <a:schemeClr val="bg1"/>
                </a:solidFill>
                <a:latin typeface="Arial" charset="0"/>
                <a:cs typeface="Arial" charset="0"/>
              </a:rPr>
              <a:t>Facilities and services at Gardens point include:</a:t>
            </a:r>
          </a:p>
          <a:p>
            <a:pPr eaLnBrk="1" hangingPunct="1"/>
            <a:r>
              <a:rPr lang="en-US" sz="1500" smtClean="0">
                <a:solidFill>
                  <a:schemeClr val="bg1"/>
                </a:solidFill>
                <a:latin typeface="Arial" charset="0"/>
                <a:cs typeface="Arial" charset="0"/>
              </a:rPr>
              <a:t>library</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computer labs</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wireless internet zones</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a cafeteria and cafes</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the Student Guild bar</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health services and student counseling</a:t>
            </a:r>
          </a:p>
          <a:p>
            <a:pPr eaLnBrk="1" hangingPunct="1"/>
            <a:r>
              <a:rPr lang="en-US" sz="1500" smtClean="0">
                <a:solidFill>
                  <a:schemeClr val="bg1"/>
                </a:solidFill>
                <a:latin typeface="Arial" charset="0"/>
                <a:cs typeface="Arial" charset="0"/>
              </a:rPr>
              <a:t>Gardens Theatre</a:t>
            </a:r>
          </a:p>
          <a:p>
            <a:pPr eaLnBrk="1" hangingPunct="1"/>
            <a:r>
              <a:rPr lang="en-US" sz="1500" smtClean="0">
                <a:solidFill>
                  <a:schemeClr val="bg1"/>
                </a:solidFill>
                <a:latin typeface="Arial" charset="0"/>
                <a:cs typeface="Arial" charset="0"/>
              </a:rPr>
              <a:t>Art Museum</a:t>
            </a:r>
            <a:endParaRPr lang="en-AU" sz="1500" smtClean="0">
              <a:solidFill>
                <a:schemeClr val="bg1"/>
              </a:solidFill>
              <a:latin typeface="Arial" charset="0"/>
              <a:cs typeface="Arial" charset="0"/>
            </a:endParaRPr>
          </a:p>
          <a:p>
            <a:pPr eaLnBrk="1" hangingPunct="1">
              <a:buFontTx/>
              <a:buNone/>
            </a:pPr>
            <a:endParaRPr lang="en-AU" sz="1500" smtClean="0">
              <a:solidFill>
                <a:schemeClr val="bg1"/>
              </a:solidFill>
              <a:latin typeface="Arial" charset="0"/>
              <a:cs typeface="Arial" charset="0"/>
            </a:endParaRPr>
          </a:p>
          <a:p>
            <a:pPr eaLnBrk="1" hangingPunct="1">
              <a:buFontTx/>
              <a:buNone/>
            </a:pPr>
            <a:r>
              <a:rPr lang="en-AU" sz="1500" smtClean="0"/>
              <a:t/>
            </a:r>
            <a:br>
              <a:rPr lang="en-AU" sz="1500" smtClean="0"/>
            </a:br>
            <a:endParaRPr lang="en-AU" sz="1500" smtClean="0"/>
          </a:p>
        </p:txBody>
      </p:sp>
      <p:pic>
        <p:nvPicPr>
          <p:cNvPr id="5124"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667625" y="476250"/>
            <a:ext cx="1143000" cy="1143000"/>
          </a:xfrm>
          <a:prstGeom prst="rect">
            <a:avLst/>
          </a:prstGeom>
          <a:noFill/>
          <a:ln w="9525">
            <a:noFill/>
            <a:miter lim="800000"/>
            <a:headEnd/>
            <a:tailEnd/>
          </a:ln>
        </p:spPr>
      </p:pic>
      <p:pic>
        <p:nvPicPr>
          <p:cNvPr id="6" name="Picture 8" descr="I:\QUT INTERNATIONAL\Marketing &amp; Recruitment\Marketing Communications\Communication\QUT International Image Gallery\123\_DSC8769.JPG"/>
          <p:cNvPicPr>
            <a:picLocks noChangeAspect="1" noChangeArrowheads="1"/>
          </p:cNvPicPr>
          <p:nvPr/>
        </p:nvPicPr>
        <p:blipFill>
          <a:blip r:embed="rId4" cstate="print"/>
          <a:srcRect t="10854"/>
          <a:stretch>
            <a:fillRect/>
          </a:stretch>
        </p:blipFill>
        <p:spPr bwMode="auto">
          <a:xfrm>
            <a:off x="5940152" y="2924944"/>
            <a:ext cx="2664296" cy="3560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550" y="692150"/>
            <a:ext cx="6480175" cy="576263"/>
          </a:xfrm>
        </p:spPr>
        <p:txBody>
          <a:bodyPr anchor="t"/>
          <a:lstStyle/>
          <a:p>
            <a:pPr algn="l" eaLnBrk="1" hangingPunct="1"/>
            <a:r>
              <a:rPr lang="en-AU" sz="2400" b="1" smtClean="0">
                <a:solidFill>
                  <a:schemeClr val="bg1"/>
                </a:solidFill>
                <a:latin typeface="Arial" charset="0"/>
                <a:cs typeface="Arial" charset="0"/>
              </a:rPr>
              <a:t>Kelvin Grove Campus</a:t>
            </a:r>
          </a:p>
        </p:txBody>
      </p:sp>
      <p:sp>
        <p:nvSpPr>
          <p:cNvPr id="6147" name="Rectangle 3"/>
          <p:cNvSpPr txBox="1">
            <a:spLocks noChangeArrowheads="1"/>
          </p:cNvSpPr>
          <p:nvPr/>
        </p:nvSpPr>
        <p:spPr bwMode="auto">
          <a:xfrm>
            <a:off x="971550" y="1357313"/>
            <a:ext cx="6480175" cy="4664075"/>
          </a:xfrm>
          <a:prstGeom prst="rect">
            <a:avLst/>
          </a:prstGeom>
          <a:noFill/>
          <a:ln w="9525">
            <a:noFill/>
            <a:miter lim="800000"/>
            <a:headEnd/>
            <a:tailEnd/>
          </a:ln>
        </p:spPr>
        <p:txBody>
          <a:bodyPr/>
          <a:lstStyle/>
          <a:p>
            <a:pPr marL="342900" indent="-342900">
              <a:spcBef>
                <a:spcPct val="20000"/>
              </a:spcBef>
            </a:pPr>
            <a:r>
              <a:rPr lang="en-US" sz="1500">
                <a:solidFill>
                  <a:schemeClr val="bg1"/>
                </a:solidFill>
              </a:rPr>
              <a:t>The Kelvin Grove campus is an award-winning urban development,</a:t>
            </a:r>
          </a:p>
          <a:p>
            <a:pPr marL="342900" indent="-342900">
              <a:spcBef>
                <a:spcPct val="20000"/>
              </a:spcBef>
            </a:pPr>
            <a:r>
              <a:rPr lang="en-US" sz="1500">
                <a:solidFill>
                  <a:schemeClr val="bg1"/>
                </a:solidFill>
              </a:rPr>
              <a:t> located only two kilometers north of the Brisbane city centre. Students</a:t>
            </a:r>
          </a:p>
          <a:p>
            <a:pPr marL="342900" indent="-342900">
              <a:spcBef>
                <a:spcPct val="20000"/>
              </a:spcBef>
            </a:pPr>
            <a:r>
              <a:rPr lang="en-US" sz="1500">
                <a:solidFill>
                  <a:schemeClr val="bg1"/>
                </a:solidFill>
              </a:rPr>
              <a:t> can easily walk to the city or University and benefit from purpose-built</a:t>
            </a:r>
          </a:p>
          <a:p>
            <a:pPr marL="342900" indent="-342900">
              <a:spcBef>
                <a:spcPct val="20000"/>
              </a:spcBef>
            </a:pPr>
            <a:r>
              <a:rPr lang="en-US" sz="1500">
                <a:solidFill>
                  <a:schemeClr val="bg1"/>
                </a:solidFill>
              </a:rPr>
              <a:t> student accommodation and a range of facilities within a convenient</a:t>
            </a:r>
          </a:p>
          <a:p>
            <a:pPr marL="342900" indent="-342900">
              <a:spcBef>
                <a:spcPct val="20000"/>
              </a:spcBef>
            </a:pPr>
            <a:r>
              <a:rPr lang="en-US" sz="1500">
                <a:solidFill>
                  <a:schemeClr val="bg1"/>
                </a:solidFill>
              </a:rPr>
              <a:t>village atmosphere.</a:t>
            </a:r>
          </a:p>
          <a:p>
            <a:pPr marL="342900" indent="-342900"/>
            <a:endParaRPr lang="en-US" sz="1500">
              <a:solidFill>
                <a:schemeClr val="bg1"/>
              </a:solidFill>
            </a:endParaRPr>
          </a:p>
          <a:p>
            <a:pPr marL="342900" indent="-342900"/>
            <a:r>
              <a:rPr lang="en-US" sz="1500">
                <a:solidFill>
                  <a:schemeClr val="bg1"/>
                </a:solidFill>
              </a:rPr>
              <a:t>Facilities and services include:</a:t>
            </a:r>
          </a:p>
          <a:p>
            <a:pPr marL="342900" indent="-342900">
              <a:buFont typeface="Arial" charset="0"/>
              <a:buChar char="•"/>
            </a:pPr>
            <a:r>
              <a:rPr lang="en-US" sz="1500">
                <a:solidFill>
                  <a:schemeClr val="bg1"/>
                </a:solidFill>
              </a:rPr>
              <a:t>library</a:t>
            </a:r>
          </a:p>
          <a:p>
            <a:pPr marL="342900" indent="-342900">
              <a:buFont typeface="Arial" charset="0"/>
              <a:buChar char="•"/>
            </a:pPr>
            <a:r>
              <a:rPr lang="en-US" sz="1500">
                <a:solidFill>
                  <a:schemeClr val="bg1"/>
                </a:solidFill>
              </a:rPr>
              <a:t>computer labs</a:t>
            </a:r>
          </a:p>
          <a:p>
            <a:pPr marL="342900" indent="-342900">
              <a:buFont typeface="Arial" charset="0"/>
              <a:buChar char="•"/>
            </a:pPr>
            <a:r>
              <a:rPr lang="en-US" sz="1500">
                <a:solidFill>
                  <a:schemeClr val="bg1"/>
                </a:solidFill>
              </a:rPr>
              <a:t>wireless internet zones</a:t>
            </a:r>
          </a:p>
          <a:p>
            <a:pPr marL="342900" indent="-342900">
              <a:buFont typeface="Arial" charset="0"/>
              <a:buChar char="•"/>
            </a:pPr>
            <a:r>
              <a:rPr lang="en-US" sz="1500">
                <a:solidFill>
                  <a:schemeClr val="bg1"/>
                </a:solidFill>
              </a:rPr>
              <a:t>a cafeteria, shopping and dining</a:t>
            </a:r>
          </a:p>
          <a:p>
            <a:pPr marL="342900" indent="-342900">
              <a:buFont typeface="Arial" charset="0"/>
              <a:buChar char="•"/>
            </a:pPr>
            <a:r>
              <a:rPr lang="en-US" sz="1500">
                <a:solidFill>
                  <a:schemeClr val="bg1"/>
                </a:solidFill>
              </a:rPr>
              <a:t>health services and student counseling</a:t>
            </a:r>
          </a:p>
          <a:p>
            <a:pPr marL="342900" indent="-342900">
              <a:buFont typeface="Arial" charset="0"/>
              <a:buChar char="•"/>
            </a:pPr>
            <a:r>
              <a:rPr lang="en-US" sz="1500">
                <a:solidFill>
                  <a:schemeClr val="bg1"/>
                </a:solidFill>
              </a:rPr>
              <a:t>fitness and aquatic centre</a:t>
            </a:r>
          </a:p>
          <a:p>
            <a:pPr marL="342900" indent="-342900">
              <a:buFont typeface="Arial" charset="0"/>
              <a:buChar char="•"/>
            </a:pPr>
            <a:r>
              <a:rPr lang="en-US" sz="1500">
                <a:solidFill>
                  <a:schemeClr val="bg1"/>
                </a:solidFill>
              </a:rPr>
              <a:t>childcare</a:t>
            </a:r>
          </a:p>
          <a:p>
            <a:pPr marL="342900" indent="-342900">
              <a:buFont typeface="Arial" charset="0"/>
              <a:buChar char="•"/>
            </a:pPr>
            <a:r>
              <a:rPr lang="en-US" sz="1500">
                <a:solidFill>
                  <a:schemeClr val="bg1"/>
                </a:solidFill>
              </a:rPr>
              <a:t>optometry, podiatry, and wound healing clinics</a:t>
            </a:r>
          </a:p>
          <a:p>
            <a:pPr marL="342900" indent="-342900">
              <a:buFont typeface="Arial" charset="0"/>
              <a:buChar char="•"/>
            </a:pPr>
            <a:r>
              <a:rPr lang="en-US" sz="1500">
                <a:solidFill>
                  <a:schemeClr val="bg1"/>
                </a:solidFill>
              </a:rPr>
              <a:t>dance, drama, music and visual arts studios and</a:t>
            </a:r>
          </a:p>
          <a:p>
            <a:pPr marL="342900" indent="-342900"/>
            <a:r>
              <a:rPr lang="en-US" sz="1500">
                <a:solidFill>
                  <a:schemeClr val="bg1"/>
                </a:solidFill>
              </a:rPr>
              <a:t>	theatres</a:t>
            </a:r>
          </a:p>
          <a:p>
            <a:pPr marL="342900" indent="-342900">
              <a:buFont typeface="Arial" charset="0"/>
              <a:buChar char="•"/>
            </a:pPr>
            <a:endParaRPr lang="en-US" sz="1500">
              <a:solidFill>
                <a:schemeClr val="bg1"/>
              </a:solidFill>
            </a:endParaRPr>
          </a:p>
          <a:p>
            <a:pPr marL="342900" indent="-342900">
              <a:buFont typeface="Arial" charset="0"/>
              <a:buChar char="•"/>
            </a:pPr>
            <a:endParaRPr lang="en-US" sz="1500">
              <a:solidFill>
                <a:schemeClr val="bg1"/>
              </a:solidFill>
            </a:endParaRPr>
          </a:p>
          <a:p>
            <a:pPr marL="342900" indent="-342900">
              <a:buFont typeface="Arial" charset="0"/>
              <a:buChar char="•"/>
            </a:pPr>
            <a:endParaRPr lang="en-US" sz="1500">
              <a:solidFill>
                <a:schemeClr val="bg1"/>
              </a:solidFill>
            </a:endParaRPr>
          </a:p>
          <a:p>
            <a:pPr marL="342900" indent="-342900">
              <a:buFont typeface="Arial" charset="0"/>
              <a:buChar char="•"/>
            </a:pPr>
            <a:endParaRPr lang="en-US" sz="1500">
              <a:solidFill>
                <a:schemeClr val="bg1"/>
              </a:solidFill>
            </a:endParaRPr>
          </a:p>
          <a:p>
            <a:pPr marL="342900" indent="-342900"/>
            <a:endParaRPr lang="en-US" sz="1500">
              <a:solidFill>
                <a:schemeClr val="bg1"/>
              </a:solidFill>
            </a:endParaRPr>
          </a:p>
          <a:p>
            <a:pPr marL="342900" indent="-342900">
              <a:spcBef>
                <a:spcPct val="20000"/>
              </a:spcBef>
            </a:pPr>
            <a:endParaRPr lang="en-US" sz="1500"/>
          </a:p>
          <a:p>
            <a:pPr marL="342900" indent="-342900">
              <a:spcBef>
                <a:spcPct val="20000"/>
              </a:spcBef>
            </a:pPr>
            <a:endParaRPr lang="en-AU" sz="1600"/>
          </a:p>
          <a:p>
            <a:pPr marL="342900" indent="-342900">
              <a:spcBef>
                <a:spcPct val="20000"/>
              </a:spcBef>
            </a:pPr>
            <a:endParaRPr lang="en-AU" sz="1500"/>
          </a:p>
          <a:p>
            <a:pPr marL="342900" indent="-342900">
              <a:spcBef>
                <a:spcPct val="20000"/>
              </a:spcBef>
            </a:pPr>
            <a:endParaRPr lang="en-AU" sz="1500">
              <a:solidFill>
                <a:srgbClr val="333333"/>
              </a:solidFill>
              <a:ea typeface="ＭＳ Ｐゴシック" pitchFamily="34" charset="-128"/>
            </a:endParaRPr>
          </a:p>
          <a:p>
            <a:pPr marL="342900" indent="-342900">
              <a:spcBef>
                <a:spcPct val="20000"/>
              </a:spcBef>
            </a:pPr>
            <a:endParaRPr lang="en-AU" sz="1500"/>
          </a:p>
        </p:txBody>
      </p:sp>
      <p:pic>
        <p:nvPicPr>
          <p:cNvPr id="6148"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667625" y="476250"/>
            <a:ext cx="1143000" cy="1143000"/>
          </a:xfrm>
          <a:prstGeom prst="rect">
            <a:avLst/>
          </a:prstGeom>
          <a:noFill/>
          <a:ln w="9525">
            <a:noFill/>
            <a:miter lim="800000"/>
            <a:headEnd/>
            <a:tailEnd/>
          </a:ln>
        </p:spPr>
      </p:pic>
      <p:pic>
        <p:nvPicPr>
          <p:cNvPr id="2" name="Picture 4" descr="I:\QUT INTERNATIONAL\Marketing &amp; Recruitment\Marketing Communications\Communication\2012\Powerpoints\Images for corporate powerpoint\KG-A-Block-lomo.jpg"/>
          <p:cNvPicPr>
            <a:picLocks noChangeAspect="1" noChangeArrowheads="1"/>
          </p:cNvPicPr>
          <p:nvPr/>
        </p:nvPicPr>
        <p:blipFill>
          <a:blip r:embed="rId4" cstate="print"/>
          <a:srcRect/>
          <a:stretch>
            <a:fillRect/>
          </a:stretch>
        </p:blipFill>
        <p:spPr bwMode="auto">
          <a:xfrm>
            <a:off x="5793468" y="2996952"/>
            <a:ext cx="3019321" cy="2991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323528" y="188640"/>
          <a:ext cx="8497639" cy="619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6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71550" y="765175"/>
            <a:ext cx="6480175" cy="503238"/>
          </a:xfrm>
        </p:spPr>
        <p:txBody>
          <a:bodyPr anchor="t"/>
          <a:lstStyle/>
          <a:p>
            <a:pPr algn="l" eaLnBrk="1" hangingPunct="1"/>
            <a:r>
              <a:rPr lang="en-AU" sz="2400" b="1" smtClean="0">
                <a:solidFill>
                  <a:schemeClr val="bg1"/>
                </a:solidFill>
                <a:latin typeface="Arial" charset="0"/>
                <a:cs typeface="Arial" charset="0"/>
              </a:rPr>
              <a:t>Research strengths</a:t>
            </a:r>
          </a:p>
        </p:txBody>
      </p:sp>
      <p:sp>
        <p:nvSpPr>
          <p:cNvPr id="8195" name="Text Placeholder 2"/>
          <p:cNvSpPr>
            <a:spLocks noGrp="1"/>
          </p:cNvSpPr>
          <p:nvPr>
            <p:ph type="body" sz="half" idx="1"/>
          </p:nvPr>
        </p:nvSpPr>
        <p:spPr>
          <a:xfrm>
            <a:off x="971550" y="1341438"/>
            <a:ext cx="7200900" cy="4824412"/>
          </a:xfrm>
        </p:spPr>
        <p:txBody>
          <a:bodyPr/>
          <a:lstStyle/>
          <a:p>
            <a:pPr eaLnBrk="1" hangingPunct="1">
              <a:buFontTx/>
              <a:buNone/>
            </a:pPr>
            <a:r>
              <a:rPr lang="en-US" sz="1500" smtClean="0">
                <a:solidFill>
                  <a:schemeClr val="bg1"/>
                </a:solidFill>
                <a:latin typeface="Arial" charset="0"/>
                <a:cs typeface="Arial" charset="0"/>
              </a:rPr>
              <a:t>QUT has a ranking of world standard or above in more than 75% of </a:t>
            </a:r>
          </a:p>
          <a:p>
            <a:pPr eaLnBrk="1" hangingPunct="1">
              <a:buFontTx/>
              <a:buNone/>
            </a:pPr>
            <a:r>
              <a:rPr lang="en-US" sz="1500" smtClean="0">
                <a:solidFill>
                  <a:schemeClr val="bg1"/>
                </a:solidFill>
                <a:latin typeface="Arial" charset="0"/>
                <a:cs typeface="Arial" charset="0"/>
              </a:rPr>
              <a:t>our research, as assessed under the Australian Government's</a:t>
            </a:r>
          </a:p>
          <a:p>
            <a:pPr eaLnBrk="1" hangingPunct="1">
              <a:buFontTx/>
              <a:buNone/>
            </a:pPr>
            <a:r>
              <a:rPr lang="en-US" sz="1500" smtClean="0">
                <a:solidFill>
                  <a:schemeClr val="bg1"/>
                </a:solidFill>
                <a:latin typeface="Arial" charset="0"/>
                <a:cs typeface="Arial" charset="0"/>
              </a:rPr>
              <a:t>Excellence in Research for Australia (ERA) assessment</a:t>
            </a:r>
          </a:p>
          <a:p>
            <a:pPr eaLnBrk="1" hangingPunct="1">
              <a:buFontTx/>
              <a:buNone/>
            </a:pPr>
            <a:r>
              <a:rPr lang="en-US" sz="1500" smtClean="0">
                <a:solidFill>
                  <a:schemeClr val="bg1"/>
                </a:solidFill>
                <a:latin typeface="Arial" charset="0"/>
                <a:cs typeface="Arial" charset="0"/>
              </a:rPr>
              <a:t> framework (2010).</a:t>
            </a:r>
            <a:endParaRPr lang="en-AU" sz="1500" smtClean="0">
              <a:solidFill>
                <a:schemeClr val="bg1"/>
              </a:solidFill>
              <a:latin typeface="Arial" charset="0"/>
              <a:cs typeface="Arial" charset="0"/>
            </a:endParaRPr>
          </a:p>
          <a:p>
            <a:pPr eaLnBrk="1" hangingPunct="1"/>
            <a:endParaRPr lang="en-US" sz="1500" smtClean="0">
              <a:solidFill>
                <a:schemeClr val="bg1"/>
              </a:solidFill>
              <a:latin typeface="Arial" charset="0"/>
              <a:cs typeface="Arial" charset="0"/>
            </a:endParaRPr>
          </a:p>
          <a:p>
            <a:pPr eaLnBrk="1" hangingPunct="1">
              <a:buFontTx/>
              <a:buNone/>
            </a:pPr>
            <a:r>
              <a:rPr lang="en-US" sz="1500" smtClean="0">
                <a:solidFill>
                  <a:schemeClr val="bg1"/>
                </a:solidFill>
                <a:latin typeface="Arial" charset="0"/>
                <a:cs typeface="Arial" charset="0"/>
              </a:rPr>
              <a:t>Our top-performing research areas included:</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Communication and Media</a:t>
            </a:r>
          </a:p>
          <a:p>
            <a:pPr eaLnBrk="1" hangingPunct="1"/>
            <a:r>
              <a:rPr lang="en-US" sz="1500" smtClean="0">
                <a:solidFill>
                  <a:schemeClr val="bg1"/>
                </a:solidFill>
                <a:latin typeface="Arial" charset="0"/>
                <a:cs typeface="Arial" charset="0"/>
              </a:rPr>
              <a:t>Physical Chemistry</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Nursing</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Information Systems</a:t>
            </a:r>
          </a:p>
          <a:p>
            <a:pPr eaLnBrk="1" hangingPunct="1"/>
            <a:r>
              <a:rPr lang="en-US" sz="1500" smtClean="0">
                <a:solidFill>
                  <a:schemeClr val="bg1"/>
                </a:solidFill>
                <a:latin typeface="Arial" charset="0"/>
                <a:cs typeface="Arial" charset="0"/>
              </a:rPr>
              <a:t>Education</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Mathematics</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Public and Allied Health</a:t>
            </a:r>
            <a:endParaRPr lang="en-AU" sz="1500" smtClean="0">
              <a:solidFill>
                <a:schemeClr val="bg1"/>
              </a:solidFill>
              <a:latin typeface="Arial" charset="0"/>
              <a:cs typeface="Arial" charset="0"/>
            </a:endParaRPr>
          </a:p>
          <a:p>
            <a:pPr eaLnBrk="1" hangingPunct="1"/>
            <a:r>
              <a:rPr lang="en-US" sz="1500" smtClean="0">
                <a:solidFill>
                  <a:schemeClr val="bg1"/>
                </a:solidFill>
                <a:latin typeface="Arial" charset="0"/>
                <a:cs typeface="Arial" charset="0"/>
              </a:rPr>
              <a:t>Applied Economics</a:t>
            </a:r>
            <a:endParaRPr lang="en-AU" sz="1500" b="1" smtClean="0">
              <a:solidFill>
                <a:schemeClr val="bg1"/>
              </a:solidFill>
              <a:latin typeface="Arial" charset="0"/>
              <a:ea typeface="ＭＳ Ｐゴシック" pitchFamily="34" charset="-128"/>
              <a:cs typeface="Arial" charset="0"/>
            </a:endParaRPr>
          </a:p>
          <a:p>
            <a:pPr eaLnBrk="1" hangingPunct="1">
              <a:buFontTx/>
              <a:buNone/>
            </a:pPr>
            <a:r>
              <a:rPr lang="en-US" smtClean="0"/>
              <a:t> </a:t>
            </a:r>
            <a:endParaRPr lang="en-AU" smtClean="0"/>
          </a:p>
          <a:p>
            <a:pPr eaLnBrk="1" hangingPunct="1">
              <a:buFontTx/>
              <a:buNone/>
            </a:pPr>
            <a:endParaRPr lang="en-AU" smtClean="0"/>
          </a:p>
        </p:txBody>
      </p:sp>
      <p:pic>
        <p:nvPicPr>
          <p:cNvPr id="8196" name="Picture 7" descr="I:\QUT INTERNATIONAL\Marketing &amp; Recruitment\Marketing Communications\Communication\Logos\Use only these logos\cmyk\QUT logo 28mm CMYK.tif"/>
          <p:cNvPicPr>
            <a:picLocks noChangeAspect="1" noChangeArrowheads="1"/>
          </p:cNvPicPr>
          <p:nvPr/>
        </p:nvPicPr>
        <p:blipFill>
          <a:blip r:embed="rId3" cstate="print"/>
          <a:srcRect/>
          <a:stretch>
            <a:fillRect/>
          </a:stretch>
        </p:blipFill>
        <p:spPr bwMode="auto">
          <a:xfrm>
            <a:off x="7667625" y="333375"/>
            <a:ext cx="1143000" cy="1143000"/>
          </a:xfrm>
          <a:prstGeom prst="rect">
            <a:avLst/>
          </a:prstGeom>
          <a:noFill/>
          <a:ln w="9525">
            <a:noFill/>
            <a:miter lim="800000"/>
            <a:headEnd/>
            <a:tailEnd/>
          </a:ln>
        </p:spPr>
      </p:pic>
      <p:pic>
        <p:nvPicPr>
          <p:cNvPr id="2" name="Picture 4" descr="I:\QUT INTERNATIONAL\Marketing &amp; Recruitment\Marketing Communications\Communication\2012\Powerpoints\Images for corporate powerpoint\308360_10150971662820304_45675940303_21875163_677261356_n[1].jpg"/>
          <p:cNvPicPr>
            <a:picLocks noChangeAspect="1" noChangeArrowheads="1"/>
          </p:cNvPicPr>
          <p:nvPr/>
        </p:nvPicPr>
        <p:blipFill>
          <a:blip r:embed="rId4" cstate="print"/>
          <a:srcRect/>
          <a:stretch>
            <a:fillRect/>
          </a:stretch>
        </p:blipFill>
        <p:spPr bwMode="auto">
          <a:xfrm>
            <a:off x="5724128" y="4293096"/>
            <a:ext cx="2972508" cy="1981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6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971550" y="1395413"/>
            <a:ext cx="7200900" cy="5334000"/>
          </a:xfrm>
          <a:prstGeom prst="rect">
            <a:avLst/>
          </a:prstGeom>
          <a:noFill/>
          <a:ln w="9525">
            <a:noFill/>
            <a:miter lim="800000"/>
            <a:headEnd/>
            <a:tailEnd/>
          </a:ln>
        </p:spPr>
        <p:txBody>
          <a:bodyPr tIns="0" bIns="0" anchor="ctr">
            <a:spAutoFit/>
          </a:bodyPr>
          <a:lstStyle/>
          <a:p>
            <a:pPr eaLnBrk="0" hangingPunct="0">
              <a:lnSpc>
                <a:spcPts val="2000"/>
              </a:lnSpc>
            </a:pPr>
            <a:r>
              <a:rPr lang="en-US" sz="1500">
                <a:solidFill>
                  <a:schemeClr val="bg1"/>
                </a:solidFill>
              </a:rPr>
              <a:t>A new $230 million Science and Engineering is underway on the </a:t>
            </a:r>
          </a:p>
          <a:p>
            <a:pPr eaLnBrk="0" hangingPunct="0">
              <a:lnSpc>
                <a:spcPts val="2000"/>
              </a:lnSpc>
            </a:pPr>
            <a:r>
              <a:rPr lang="en-US" sz="1500">
                <a:solidFill>
                  <a:schemeClr val="bg1"/>
                </a:solidFill>
              </a:rPr>
              <a:t>Gardens Point campus which is due for completion in late 2012.</a:t>
            </a:r>
          </a:p>
          <a:p>
            <a:pPr eaLnBrk="0" hangingPunct="0">
              <a:lnSpc>
                <a:spcPts val="2000"/>
              </a:lnSpc>
            </a:pPr>
            <a:endParaRPr lang="en-US" sz="1500">
              <a:solidFill>
                <a:schemeClr val="bg1"/>
              </a:solidFill>
            </a:endParaRPr>
          </a:p>
          <a:p>
            <a:pPr eaLnBrk="0" hangingPunct="0">
              <a:lnSpc>
                <a:spcPts val="2000"/>
              </a:lnSpc>
            </a:pPr>
            <a:r>
              <a:rPr lang="en-US" sz="1500">
                <a:solidFill>
                  <a:schemeClr val="bg1"/>
                </a:solidFill>
              </a:rPr>
              <a:t>The Centre will be home to QUT’s newest research institute focusing on research themes around science, technology, engineering and maths (STEM) disciplines. </a:t>
            </a:r>
          </a:p>
          <a:p>
            <a:pPr eaLnBrk="0" hangingPunct="0">
              <a:lnSpc>
                <a:spcPts val="2000"/>
              </a:lnSpc>
            </a:pPr>
            <a:endParaRPr lang="en-US" sz="1500">
              <a:solidFill>
                <a:schemeClr val="bg1"/>
              </a:solidFill>
            </a:endParaRPr>
          </a:p>
          <a:p>
            <a:pPr eaLnBrk="0" hangingPunct="0">
              <a:lnSpc>
                <a:spcPts val="2000"/>
              </a:lnSpc>
            </a:pPr>
            <a:r>
              <a:rPr lang="en-US" sz="1500">
                <a:solidFill>
                  <a:schemeClr val="bg1"/>
                </a:solidFill>
              </a:rPr>
              <a:t>Features of the Centre include:</a:t>
            </a:r>
          </a:p>
          <a:p>
            <a:pPr eaLnBrk="0" hangingPunct="0">
              <a:lnSpc>
                <a:spcPts val="2000"/>
              </a:lnSpc>
              <a:buFont typeface="Arial" charset="0"/>
              <a:buChar char="•"/>
            </a:pPr>
            <a:r>
              <a:rPr lang="en-US" sz="1500">
                <a:solidFill>
                  <a:schemeClr val="bg1"/>
                </a:solidFill>
              </a:rPr>
              <a:t>    stimulating work spaces for high impact research</a:t>
            </a:r>
          </a:p>
          <a:p>
            <a:pPr eaLnBrk="0" hangingPunct="0">
              <a:lnSpc>
                <a:spcPts val="2000"/>
              </a:lnSpc>
              <a:buFont typeface="Arial" charset="0"/>
              <a:buChar char="•"/>
            </a:pPr>
            <a:r>
              <a:rPr lang="en-US" sz="1500">
                <a:solidFill>
                  <a:schemeClr val="bg1"/>
                </a:solidFill>
              </a:rPr>
              <a:t>    a multi-screen visualisation and simulation facility to interact with researchers,  </a:t>
            </a:r>
          </a:p>
          <a:p>
            <a:pPr eaLnBrk="0" hangingPunct="0">
              <a:lnSpc>
                <a:spcPts val="2000"/>
              </a:lnSpc>
            </a:pPr>
            <a:r>
              <a:rPr lang="en-US" sz="1500">
                <a:solidFill>
                  <a:schemeClr val="bg1"/>
                </a:solidFill>
              </a:rPr>
              <a:t>     assist teaching and connect with the wider community</a:t>
            </a:r>
          </a:p>
          <a:p>
            <a:pPr eaLnBrk="0" hangingPunct="0">
              <a:lnSpc>
                <a:spcPts val="2000"/>
              </a:lnSpc>
              <a:buFont typeface="Arial" charset="0"/>
              <a:buChar char="•"/>
            </a:pPr>
            <a:r>
              <a:rPr lang="en-US" sz="1500">
                <a:solidFill>
                  <a:schemeClr val="bg1"/>
                </a:solidFill>
              </a:rPr>
              <a:t>    exciting food and retail spaces</a:t>
            </a:r>
          </a:p>
          <a:p>
            <a:pPr>
              <a:lnSpc>
                <a:spcPts val="2000"/>
              </a:lnSpc>
              <a:buFont typeface="Arial" charset="0"/>
              <a:buChar char="•"/>
            </a:pPr>
            <a:r>
              <a:rPr lang="en-AU" sz="1500">
                <a:solidFill>
                  <a:schemeClr val="bg1"/>
                </a:solidFill>
              </a:rPr>
              <a:t>    </a:t>
            </a:r>
            <a:r>
              <a:rPr lang="en-US" sz="1500">
                <a:solidFill>
                  <a:schemeClr val="bg1"/>
                </a:solidFill>
              </a:rPr>
              <a:t>50-metre swimming pool and 1000 square </a:t>
            </a:r>
          </a:p>
          <a:p>
            <a:pPr>
              <a:lnSpc>
                <a:spcPts val="2000"/>
              </a:lnSpc>
            </a:pPr>
            <a:r>
              <a:rPr lang="en-US" sz="1500">
                <a:solidFill>
                  <a:schemeClr val="bg1"/>
                </a:solidFill>
              </a:rPr>
              <a:t>     meter gymnasium.</a:t>
            </a:r>
            <a:endParaRPr lang="en-AU" sz="1500">
              <a:solidFill>
                <a:schemeClr val="bg1"/>
              </a:solidFill>
            </a:endParaRPr>
          </a:p>
          <a:p>
            <a:pPr eaLnBrk="0" hangingPunct="0">
              <a:lnSpc>
                <a:spcPts val="2000"/>
              </a:lnSpc>
            </a:pPr>
            <a:endParaRPr lang="en-US" sz="1500">
              <a:solidFill>
                <a:schemeClr val="bg1"/>
              </a:solidFill>
              <a:ea typeface="Times New Roman" pitchFamily="18" charset="0"/>
              <a:cs typeface="Arial" charset="0"/>
            </a:endParaRPr>
          </a:p>
          <a:p>
            <a:pPr>
              <a:lnSpc>
                <a:spcPts val="2000"/>
              </a:lnSpc>
            </a:pPr>
            <a:r>
              <a:rPr lang="en-US" sz="1500">
                <a:solidFill>
                  <a:schemeClr val="bg1"/>
                </a:solidFill>
              </a:rPr>
              <a:t>The Centre will become one of the highest </a:t>
            </a:r>
          </a:p>
          <a:p>
            <a:pPr>
              <a:lnSpc>
                <a:spcPts val="2000"/>
              </a:lnSpc>
            </a:pPr>
            <a:r>
              <a:rPr lang="en-US" sz="1500">
                <a:solidFill>
                  <a:schemeClr val="bg1"/>
                </a:solidFill>
              </a:rPr>
              <a:t>rated ‘green’ buildings in the Brisbane </a:t>
            </a:r>
          </a:p>
          <a:p>
            <a:pPr>
              <a:lnSpc>
                <a:spcPts val="2000"/>
              </a:lnSpc>
            </a:pPr>
            <a:r>
              <a:rPr lang="en-US" sz="1500">
                <a:solidFill>
                  <a:schemeClr val="bg1"/>
                </a:solidFill>
              </a:rPr>
              <a:t>Central Business District. </a:t>
            </a:r>
          </a:p>
          <a:p>
            <a:pPr>
              <a:lnSpc>
                <a:spcPts val="2000"/>
              </a:lnSpc>
            </a:pPr>
            <a:endParaRPr lang="en-US" sz="1500">
              <a:solidFill>
                <a:schemeClr val="bg1"/>
              </a:solidFill>
            </a:endParaRPr>
          </a:p>
          <a:p>
            <a:pPr>
              <a:lnSpc>
                <a:spcPts val="2000"/>
              </a:lnSpc>
            </a:pPr>
            <a:r>
              <a:rPr lang="en-US" sz="1500">
                <a:solidFill>
                  <a:schemeClr val="bg1"/>
                </a:solidFill>
              </a:rPr>
              <a:t>Visit </a:t>
            </a:r>
            <a:r>
              <a:rPr lang="en-US" sz="1500" u="sng">
                <a:hlinkClick r:id="rId3"/>
              </a:rPr>
              <a:t>www.qut.edu.au/sci-eng-centre</a:t>
            </a:r>
            <a:endParaRPr lang="en-AU" sz="1500"/>
          </a:p>
          <a:p>
            <a:pPr eaLnBrk="0" hangingPunct="0">
              <a:buFontTx/>
              <a:buChar char="•"/>
            </a:pPr>
            <a:endParaRPr lang="en-US" sz="1500">
              <a:cs typeface="Times New Roman" pitchFamily="18" charset="0"/>
            </a:endParaRPr>
          </a:p>
          <a:p>
            <a:pPr eaLnBrk="0" hangingPunct="0"/>
            <a:endParaRPr lang="en-US" sz="1500">
              <a:cs typeface="Times New Roman" pitchFamily="18" charset="0"/>
            </a:endParaRPr>
          </a:p>
        </p:txBody>
      </p:sp>
      <p:sp>
        <p:nvSpPr>
          <p:cNvPr id="6" name="Rectangle 2"/>
          <p:cNvSpPr txBox="1">
            <a:spLocks noChangeArrowheads="1"/>
          </p:cNvSpPr>
          <p:nvPr/>
        </p:nvSpPr>
        <p:spPr bwMode="auto">
          <a:xfrm>
            <a:off x="971550" y="692150"/>
            <a:ext cx="6480175" cy="503238"/>
          </a:xfrm>
          <a:prstGeom prst="rect">
            <a:avLst/>
          </a:prstGeom>
          <a:noFill/>
          <a:ln>
            <a:miter lim="800000"/>
            <a:headEnd/>
            <a:tailEnd/>
          </a:ln>
        </p:spPr>
        <p:txBody>
          <a:bodyPr/>
          <a:lstStyle/>
          <a:p>
            <a:pPr>
              <a:defRPr/>
            </a:pPr>
            <a:r>
              <a:rPr lang="en-AU" sz="2400" b="1" kern="0" dirty="0">
                <a:solidFill>
                  <a:schemeClr val="bg1"/>
                </a:solidFill>
                <a:latin typeface="Arial" pitchFamily="34" charset="0"/>
                <a:ea typeface="+mj-ea"/>
                <a:cs typeface="Arial" pitchFamily="34" charset="0"/>
              </a:rPr>
              <a:t>Science and Engineering Centre 2012</a:t>
            </a:r>
          </a:p>
        </p:txBody>
      </p:sp>
      <p:pic>
        <p:nvPicPr>
          <p:cNvPr id="9220" name="Picture 4" descr="I:\QUT INTERNATIONAL\Marketing &amp; Recruitment\Marketing Communications\Communication\2012\Powerpoints\Images for corporate powerpoint\STP___new_pic_2___Kidney_Lawn_view.jpg"/>
          <p:cNvPicPr>
            <a:picLocks noChangeAspect="1" noChangeArrowheads="1"/>
          </p:cNvPicPr>
          <p:nvPr/>
        </p:nvPicPr>
        <p:blipFill>
          <a:blip r:embed="rId4" cstate="print"/>
          <a:srcRect/>
          <a:stretch>
            <a:fillRect/>
          </a:stretch>
        </p:blipFill>
        <p:spPr bwMode="auto">
          <a:xfrm>
            <a:off x="5868144" y="4581128"/>
            <a:ext cx="2836505" cy="1772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1" name="Picture 7" descr="I:\QUT INTERNATIONAL\Marketing &amp; Recruitment\Marketing Communications\Communication\Logos\Use only these logos\cmyk\QUT logo 28mm CMYK.tif"/>
          <p:cNvPicPr>
            <a:picLocks noChangeAspect="1" noChangeArrowheads="1"/>
          </p:cNvPicPr>
          <p:nvPr/>
        </p:nvPicPr>
        <p:blipFill>
          <a:blip r:embed="rId5" cstate="print"/>
          <a:srcRect/>
          <a:stretch>
            <a:fillRect/>
          </a:stretch>
        </p:blipFill>
        <p:spPr bwMode="auto">
          <a:xfrm>
            <a:off x="7740650" y="476250"/>
            <a:ext cx="11430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550" y="765175"/>
            <a:ext cx="6480175" cy="503238"/>
          </a:xfrm>
        </p:spPr>
        <p:txBody>
          <a:bodyPr anchor="t"/>
          <a:lstStyle/>
          <a:p>
            <a:pPr algn="l" eaLnBrk="1" hangingPunct="1"/>
            <a:r>
              <a:rPr lang="en-AU" sz="2400" b="1" smtClean="0">
                <a:solidFill>
                  <a:schemeClr val="bg1"/>
                </a:solidFill>
                <a:latin typeface="Arial" charset="0"/>
                <a:cs typeface="Arial" charset="0"/>
              </a:rPr>
              <a:t>Living in Brisbane</a:t>
            </a:r>
          </a:p>
        </p:txBody>
      </p:sp>
      <p:sp>
        <p:nvSpPr>
          <p:cNvPr id="10243" name="Rectangle 3"/>
          <p:cNvSpPr>
            <a:spLocks noGrp="1" noChangeArrowheads="1"/>
          </p:cNvSpPr>
          <p:nvPr>
            <p:ph idx="1"/>
          </p:nvPr>
        </p:nvSpPr>
        <p:spPr>
          <a:xfrm>
            <a:off x="971550" y="1628775"/>
            <a:ext cx="6216650" cy="3500438"/>
          </a:xfrm>
        </p:spPr>
        <p:txBody>
          <a:bodyPr/>
          <a:lstStyle/>
          <a:p>
            <a:pPr eaLnBrk="1" hangingPunct="1">
              <a:lnSpc>
                <a:spcPts val="2100"/>
              </a:lnSpc>
              <a:buFont typeface="Wingdings" pitchFamily="2" charset="2"/>
              <a:buChar char="§"/>
            </a:pPr>
            <a:r>
              <a:rPr lang="en-US" sz="1500" dirty="0" smtClean="0">
                <a:solidFill>
                  <a:schemeClr val="bg1"/>
                </a:solidFill>
                <a:latin typeface="Arial" charset="0"/>
                <a:cs typeface="Arial" charset="0"/>
              </a:rPr>
              <a:t>QUT is located in Brisbane, the state capital of Queensland.</a:t>
            </a:r>
          </a:p>
          <a:p>
            <a:pPr eaLnBrk="1" hangingPunct="1">
              <a:lnSpc>
                <a:spcPts val="2100"/>
              </a:lnSpc>
              <a:buFont typeface="Wingdings" pitchFamily="2" charset="2"/>
              <a:buChar char="§"/>
            </a:pPr>
            <a:r>
              <a:rPr lang="en-US" sz="1500" dirty="0" smtClean="0">
                <a:solidFill>
                  <a:schemeClr val="bg1"/>
                </a:solidFill>
                <a:latin typeface="Arial" charset="0"/>
                <a:cs typeface="Arial" charset="0"/>
              </a:rPr>
              <a:t>With  over 1.8 million people, Brisbane is a vibrant, multicultural city.</a:t>
            </a:r>
          </a:p>
          <a:p>
            <a:pPr eaLnBrk="1" hangingPunct="1">
              <a:lnSpc>
                <a:spcPts val="2100"/>
              </a:lnSpc>
              <a:buFont typeface="Wingdings" pitchFamily="2" charset="2"/>
              <a:buChar char="§"/>
            </a:pPr>
            <a:r>
              <a:rPr lang="en-US" sz="1500" dirty="0" smtClean="0">
                <a:solidFill>
                  <a:schemeClr val="bg1"/>
                </a:solidFill>
                <a:latin typeface="Arial" charset="0"/>
                <a:cs typeface="Arial" charset="0"/>
              </a:rPr>
              <a:t>Brisbane is the third largest city in Australia and is also one of the fastest growing cities in Australia.</a:t>
            </a:r>
          </a:p>
          <a:p>
            <a:pPr eaLnBrk="1" hangingPunct="1">
              <a:lnSpc>
                <a:spcPts val="2100"/>
              </a:lnSpc>
              <a:buFont typeface="Wingdings" pitchFamily="2" charset="2"/>
              <a:buChar char="§"/>
            </a:pPr>
            <a:r>
              <a:rPr lang="en-US" sz="1500" dirty="0" smtClean="0">
                <a:solidFill>
                  <a:schemeClr val="bg1"/>
                </a:solidFill>
                <a:latin typeface="Arial" charset="0"/>
                <a:cs typeface="Arial" charset="0"/>
              </a:rPr>
              <a:t>It is also the largest in area (1,140km</a:t>
            </a:r>
            <a:r>
              <a:rPr lang="en-US" sz="1500" baseline="30000" dirty="0" smtClean="0">
                <a:solidFill>
                  <a:schemeClr val="bg1"/>
                </a:solidFill>
                <a:latin typeface="Arial" charset="0"/>
                <a:cs typeface="Arial" charset="0"/>
              </a:rPr>
              <a:t>2</a:t>
            </a:r>
            <a:r>
              <a:rPr lang="en-US" sz="1500" dirty="0" smtClean="0">
                <a:solidFill>
                  <a:schemeClr val="bg1"/>
                </a:solidFill>
                <a:latin typeface="Arial" charset="0"/>
                <a:cs typeface="Arial" charset="0"/>
              </a:rPr>
              <a:t>) of Australia’s six capital cities and third largest in the world.</a:t>
            </a:r>
          </a:p>
          <a:p>
            <a:pPr eaLnBrk="1" hangingPunct="1">
              <a:lnSpc>
                <a:spcPts val="2100"/>
              </a:lnSpc>
              <a:buFont typeface="Wingdings" pitchFamily="2" charset="2"/>
              <a:buChar char="§"/>
            </a:pPr>
            <a:endParaRPr lang="en-US" sz="1500" baseline="30000" dirty="0" smtClean="0">
              <a:solidFill>
                <a:schemeClr val="bg1"/>
              </a:solidFill>
              <a:latin typeface="Arial" charset="0"/>
              <a:cs typeface="Arial" charset="0"/>
            </a:endParaRPr>
          </a:p>
          <a:p>
            <a:pPr eaLnBrk="1" hangingPunct="1">
              <a:lnSpc>
                <a:spcPts val="2100"/>
              </a:lnSpc>
              <a:buFont typeface="Wingdings" pitchFamily="2" charset="2"/>
              <a:buChar char="§"/>
            </a:pPr>
            <a:endParaRPr lang="en-US" sz="1500" dirty="0" smtClean="0">
              <a:solidFill>
                <a:schemeClr val="bg1"/>
              </a:solidFill>
              <a:latin typeface="Arial" charset="0"/>
              <a:cs typeface="Arial" charset="0"/>
            </a:endParaRPr>
          </a:p>
          <a:p>
            <a:pPr eaLnBrk="1" hangingPunct="1">
              <a:lnSpc>
                <a:spcPts val="2100"/>
              </a:lnSpc>
              <a:buFont typeface="Wingdings" pitchFamily="2" charset="2"/>
              <a:buChar char="§"/>
            </a:pPr>
            <a:endParaRPr lang="en-US" sz="1500" dirty="0" smtClean="0">
              <a:solidFill>
                <a:schemeClr val="bg1"/>
              </a:solidFill>
              <a:latin typeface="Arial" charset="0"/>
              <a:cs typeface="Arial" charset="0"/>
            </a:endParaRPr>
          </a:p>
          <a:p>
            <a:pPr eaLnBrk="1" hangingPunct="1">
              <a:lnSpc>
                <a:spcPts val="2100"/>
              </a:lnSpc>
              <a:buFont typeface="Wingdings" pitchFamily="2" charset="2"/>
              <a:buChar char="§"/>
            </a:pPr>
            <a:endParaRPr lang="en-US" sz="1500" dirty="0" smtClean="0">
              <a:solidFill>
                <a:schemeClr val="bg1"/>
              </a:solidFill>
              <a:latin typeface="Arial" charset="0"/>
              <a:cs typeface="Arial" charset="0"/>
            </a:endParaRPr>
          </a:p>
          <a:p>
            <a:pPr eaLnBrk="1" hangingPunct="1">
              <a:buFontTx/>
              <a:buNone/>
            </a:pPr>
            <a:endParaRPr lang="en-AU" sz="1500" dirty="0" smtClean="0">
              <a:latin typeface="Arial" charset="0"/>
              <a:cs typeface="Arial" charset="0"/>
            </a:endParaRPr>
          </a:p>
          <a:p>
            <a:pPr eaLnBrk="1" hangingPunct="1">
              <a:buFontTx/>
              <a:buNone/>
            </a:pPr>
            <a:r>
              <a:rPr lang="en-AU" sz="1500" dirty="0" smtClean="0">
                <a:solidFill>
                  <a:schemeClr val="bg1"/>
                </a:solidFill>
                <a:latin typeface="Arial" charset="0"/>
                <a:cs typeface="Arial" charset="0"/>
              </a:rPr>
              <a:t>Visit</a:t>
            </a:r>
            <a:r>
              <a:rPr lang="en-AU" sz="1500" dirty="0" smtClean="0">
                <a:latin typeface="Arial" charset="0"/>
                <a:cs typeface="Arial" charset="0"/>
              </a:rPr>
              <a:t> </a:t>
            </a:r>
            <a:r>
              <a:rPr lang="en-US" sz="1500" dirty="0" smtClean="0">
                <a:latin typeface="Arial" charset="0"/>
                <a:cs typeface="Arial" charset="0"/>
              </a:rPr>
              <a:t> </a:t>
            </a:r>
            <a:r>
              <a:rPr lang="en-US" sz="1500" u="sng" dirty="0" smtClean="0">
                <a:solidFill>
                  <a:schemeClr val="bg1"/>
                </a:solidFill>
                <a:latin typeface="Arial" charset="0"/>
                <a:cs typeface="Arial" charset="0"/>
                <a:hlinkClick r:id="rId3"/>
              </a:rPr>
              <a:t>http://www.studybrisbane.com.au/</a:t>
            </a:r>
            <a:endParaRPr lang="en-AU" sz="1500" dirty="0" smtClean="0">
              <a:solidFill>
                <a:schemeClr val="bg1"/>
              </a:solidFill>
              <a:latin typeface="Arial" charset="0"/>
              <a:cs typeface="Arial" charset="0"/>
            </a:endParaRPr>
          </a:p>
          <a:p>
            <a:pPr eaLnBrk="1" hangingPunct="1">
              <a:buFontTx/>
              <a:buNone/>
            </a:pPr>
            <a:endParaRPr lang="en-US" sz="1500" dirty="0" smtClean="0"/>
          </a:p>
          <a:p>
            <a:pPr eaLnBrk="1" hangingPunct="1">
              <a:buFontTx/>
              <a:buNone/>
            </a:pPr>
            <a:endParaRPr lang="en-AU" sz="1500" dirty="0" smtClean="0"/>
          </a:p>
          <a:p>
            <a:pPr eaLnBrk="1" hangingPunct="1">
              <a:buFontTx/>
              <a:buNone/>
            </a:pPr>
            <a:r>
              <a:rPr lang="en-US" sz="1500" dirty="0" smtClean="0"/>
              <a:t> </a:t>
            </a:r>
            <a:endParaRPr lang="en-AU" sz="1500" dirty="0" smtClean="0"/>
          </a:p>
          <a:p>
            <a:pPr eaLnBrk="1" hangingPunct="1">
              <a:buFontTx/>
              <a:buNone/>
            </a:pPr>
            <a:endParaRPr lang="en-AU" sz="1500" i="1" dirty="0" smtClean="0"/>
          </a:p>
          <a:p>
            <a:pPr eaLnBrk="1" hangingPunct="1"/>
            <a:endParaRPr lang="en-AU" sz="1500" dirty="0" smtClean="0"/>
          </a:p>
        </p:txBody>
      </p:sp>
      <p:pic>
        <p:nvPicPr>
          <p:cNvPr id="10244" name="Picture 7" descr="I:\QUT INTERNATIONAL\Marketing &amp; Recruitment\Marketing Communications\Communication\Logos\Use only these logos\cmyk\QUT logo 28mm CMYK.tif"/>
          <p:cNvPicPr>
            <a:picLocks noChangeAspect="1" noChangeArrowheads="1"/>
          </p:cNvPicPr>
          <p:nvPr/>
        </p:nvPicPr>
        <p:blipFill>
          <a:blip r:embed="rId4" cstate="print"/>
          <a:srcRect/>
          <a:stretch>
            <a:fillRect/>
          </a:stretch>
        </p:blipFill>
        <p:spPr bwMode="auto">
          <a:xfrm>
            <a:off x="7667625" y="476250"/>
            <a:ext cx="1143000" cy="1143000"/>
          </a:xfrm>
          <a:prstGeom prst="rect">
            <a:avLst/>
          </a:prstGeom>
          <a:noFill/>
          <a:ln w="9525">
            <a:noFill/>
            <a:miter lim="800000"/>
            <a:headEnd/>
            <a:tailEnd/>
          </a:ln>
        </p:spPr>
      </p:pic>
      <p:pic>
        <p:nvPicPr>
          <p:cNvPr id="10246" name="Picture 6" descr="I:\QUT INTERNATIONAL\Marketing &amp; Recruitment\Marketing Communications\Communication\2012\Powerpoints\Images for corporate powerpoint\International Prospectus2013_55.JPG"/>
          <p:cNvPicPr>
            <a:picLocks noChangeAspect="1" noChangeArrowheads="1"/>
          </p:cNvPicPr>
          <p:nvPr/>
        </p:nvPicPr>
        <p:blipFill>
          <a:blip r:embed="rId5" cstate="print"/>
          <a:srcRect/>
          <a:stretch>
            <a:fillRect/>
          </a:stretch>
        </p:blipFill>
        <p:spPr bwMode="auto">
          <a:xfrm>
            <a:off x="5580112" y="4365104"/>
            <a:ext cx="2987533" cy="1992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outh bank beach swimmers.jpg"/>
          <p:cNvPicPr>
            <a:picLocks noChangeAspect="1"/>
          </p:cNvPicPr>
          <p:nvPr/>
        </p:nvPicPr>
        <p:blipFill>
          <a:blip r:embed="rId3" cstate="print"/>
          <a:srcRect/>
          <a:stretch>
            <a:fillRect/>
          </a:stretch>
        </p:blipFill>
        <p:spPr bwMode="auto">
          <a:xfrm>
            <a:off x="179512" y="188640"/>
            <a:ext cx="8748464" cy="4387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urfers at north stradbroke island.jpg"/>
          <p:cNvPicPr>
            <a:picLocks noChangeAspect="1"/>
          </p:cNvPicPr>
          <p:nvPr/>
        </p:nvPicPr>
        <p:blipFill>
          <a:blip r:embed="rId4" cstate="print"/>
          <a:srcRect/>
          <a:stretch>
            <a:fillRect/>
          </a:stretch>
        </p:blipFill>
        <p:spPr>
          <a:xfrm>
            <a:off x="179512" y="3024336"/>
            <a:ext cx="4067944" cy="3140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Content Placeholder 3" descr="temp table.jpg"/>
          <p:cNvPicPr>
            <a:picLocks noGrp="1" noChangeAspect="1"/>
          </p:cNvPicPr>
          <p:nvPr>
            <p:ph idx="1"/>
          </p:nvPr>
        </p:nvPicPr>
        <p:blipFill>
          <a:blip r:embed="rId5" cstate="print"/>
          <a:srcRect/>
          <a:stretch>
            <a:fillRect/>
          </a:stretch>
        </p:blipFill>
        <p:spPr>
          <a:xfrm>
            <a:off x="3491880" y="4971752"/>
            <a:ext cx="5461000" cy="162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2085</Words>
  <Application>Microsoft Office PowerPoint</Application>
  <PresentationFormat>Skjermfremvisning (4:3)</PresentationFormat>
  <Paragraphs>439</Paragraphs>
  <Slides>22</Slides>
  <Notes>22</Notes>
  <HiddenSlides>0</HiddenSlides>
  <MMClips>0</MMClips>
  <ScaleCrop>false</ScaleCrop>
  <HeadingPairs>
    <vt:vector size="4" baseType="variant">
      <vt:variant>
        <vt:lpstr>Tema</vt:lpstr>
      </vt:variant>
      <vt:variant>
        <vt:i4>1</vt:i4>
      </vt:variant>
      <vt:variant>
        <vt:lpstr>Lysbildetitler</vt:lpstr>
      </vt:variant>
      <vt:variant>
        <vt:i4>22</vt:i4>
      </vt:variant>
    </vt:vector>
  </HeadingPairs>
  <TitlesOfParts>
    <vt:vector size="23" baseType="lpstr">
      <vt:lpstr>Custom Design</vt:lpstr>
      <vt:lpstr>PowerPoint-presentasjon</vt:lpstr>
      <vt:lpstr>PowerPoint-presentasjon</vt:lpstr>
      <vt:lpstr>Gardens Point Campus</vt:lpstr>
      <vt:lpstr>Kelvin Grove Campus</vt:lpstr>
      <vt:lpstr>PowerPoint-presentasjon</vt:lpstr>
      <vt:lpstr>Research strengths</vt:lpstr>
      <vt:lpstr>PowerPoint-presentasjon</vt:lpstr>
      <vt:lpstr>Living in Brisbane</vt:lpstr>
      <vt:lpstr>PowerPoint-presentasjon</vt:lpstr>
      <vt:lpstr>PowerPoint-presentasjon</vt:lpstr>
      <vt:lpstr>PowerPoint-presentasjon</vt:lpstr>
      <vt:lpstr>Flexible study options </vt:lpstr>
      <vt:lpstr>PowerPoint-presentasjon</vt:lpstr>
      <vt:lpstr>PowerPoint-presentasjon</vt:lpstr>
      <vt:lpstr>PowerPoint-presentasjon</vt:lpstr>
      <vt:lpstr>PowerPoint-presentasjon</vt:lpstr>
      <vt:lpstr>PowerPoint-presentasjon</vt:lpstr>
      <vt:lpstr>PowerPoint-presentasjon</vt:lpstr>
      <vt:lpstr>Student support services</vt:lpstr>
      <vt:lpstr>Career and Mentoring support</vt:lpstr>
      <vt:lpstr>QUT Buddy Program</vt:lpstr>
      <vt:lpstr>A university for the real world</vt:lpstr>
    </vt:vector>
  </TitlesOfParts>
  <Company>Queensland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yorkm</dc:creator>
  <cp:lastModifiedBy>Nina Moxnes</cp:lastModifiedBy>
  <cp:revision>964</cp:revision>
  <dcterms:created xsi:type="dcterms:W3CDTF">2008-07-07T01:51:55Z</dcterms:created>
  <dcterms:modified xsi:type="dcterms:W3CDTF">2012-09-20T14:21:24Z</dcterms:modified>
</cp:coreProperties>
</file>